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90" d="100"/>
          <a:sy n="90" d="100"/>
        </p:scale>
        <p:origin x="5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D4F8DA-A5B8-4440-AEFB-D8A5739C1EAD}"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E399F-BED7-4EE1-ABF3-0B6B76D2DFF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919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D4F8DA-A5B8-4440-AEFB-D8A5739C1EAD}"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E399F-BED7-4EE1-ABF3-0B6B76D2DFFE}" type="slidenum">
              <a:rPr lang="en-US" smtClean="0"/>
              <a:t>‹#›</a:t>
            </a:fld>
            <a:endParaRPr lang="en-US"/>
          </a:p>
        </p:txBody>
      </p:sp>
    </p:spTree>
    <p:extLst>
      <p:ext uri="{BB962C8B-B14F-4D97-AF65-F5344CB8AC3E}">
        <p14:creationId xmlns:p14="http://schemas.microsoft.com/office/powerpoint/2010/main" val="962161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D4F8DA-A5B8-4440-AEFB-D8A5739C1EAD}"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E399F-BED7-4EE1-ABF3-0B6B76D2DFFE}" type="slidenum">
              <a:rPr lang="en-US" smtClean="0"/>
              <a:t>‹#›</a:t>
            </a:fld>
            <a:endParaRPr lang="en-US"/>
          </a:p>
        </p:txBody>
      </p:sp>
    </p:spTree>
    <p:extLst>
      <p:ext uri="{BB962C8B-B14F-4D97-AF65-F5344CB8AC3E}">
        <p14:creationId xmlns:p14="http://schemas.microsoft.com/office/powerpoint/2010/main" val="69672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D4F8DA-A5B8-4440-AEFB-D8A5739C1EAD}"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E399F-BED7-4EE1-ABF3-0B6B76D2DFFE}" type="slidenum">
              <a:rPr lang="en-US" smtClean="0"/>
              <a:t>‹#›</a:t>
            </a:fld>
            <a:endParaRPr lang="en-US"/>
          </a:p>
        </p:txBody>
      </p:sp>
    </p:spTree>
    <p:extLst>
      <p:ext uri="{BB962C8B-B14F-4D97-AF65-F5344CB8AC3E}">
        <p14:creationId xmlns:p14="http://schemas.microsoft.com/office/powerpoint/2010/main" val="54119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D4F8DA-A5B8-4440-AEFB-D8A5739C1EAD}" type="datetimeFigureOut">
              <a:rPr lang="en-US" smtClean="0"/>
              <a:t>8/20/2020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E399F-BED7-4EE1-ABF3-0B6B76D2DFFE}"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723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D4F8DA-A5B8-4440-AEFB-D8A5739C1EAD}"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8E399F-BED7-4EE1-ABF3-0B6B76D2DFFE}" type="slidenum">
              <a:rPr lang="en-US" smtClean="0"/>
              <a:t>‹#›</a:t>
            </a:fld>
            <a:endParaRPr lang="en-US"/>
          </a:p>
        </p:txBody>
      </p:sp>
    </p:spTree>
    <p:extLst>
      <p:ext uri="{BB962C8B-B14F-4D97-AF65-F5344CB8AC3E}">
        <p14:creationId xmlns:p14="http://schemas.microsoft.com/office/powerpoint/2010/main" val="27498010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D4F8DA-A5B8-4440-AEFB-D8A5739C1EAD}" type="datetimeFigureOut">
              <a:rPr lang="en-US" smtClean="0"/>
              <a:t>8/20/2020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8E399F-BED7-4EE1-ABF3-0B6B76D2DFFE}" type="slidenum">
              <a:rPr lang="en-US" smtClean="0"/>
              <a:t>‹#›</a:t>
            </a:fld>
            <a:endParaRPr lang="en-US"/>
          </a:p>
        </p:txBody>
      </p:sp>
    </p:spTree>
    <p:extLst>
      <p:ext uri="{BB962C8B-B14F-4D97-AF65-F5344CB8AC3E}">
        <p14:creationId xmlns:p14="http://schemas.microsoft.com/office/powerpoint/2010/main" val="2188946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D4F8DA-A5B8-4440-AEFB-D8A5739C1EAD}" type="datetimeFigureOut">
              <a:rPr lang="en-US" smtClean="0"/>
              <a:t>8/20/2020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8E399F-BED7-4EE1-ABF3-0B6B76D2DFFE}" type="slidenum">
              <a:rPr lang="en-US" smtClean="0"/>
              <a:t>‹#›</a:t>
            </a:fld>
            <a:endParaRPr lang="en-US"/>
          </a:p>
        </p:txBody>
      </p:sp>
    </p:spTree>
    <p:extLst>
      <p:ext uri="{BB962C8B-B14F-4D97-AF65-F5344CB8AC3E}">
        <p14:creationId xmlns:p14="http://schemas.microsoft.com/office/powerpoint/2010/main" val="152960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8D4F8DA-A5B8-4440-AEFB-D8A5739C1EAD}" type="datetimeFigureOut">
              <a:rPr lang="en-US" smtClean="0"/>
              <a:t>8/20/2020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F8E399F-BED7-4EE1-ABF3-0B6B76D2DFFE}" type="slidenum">
              <a:rPr lang="en-US" smtClean="0"/>
              <a:t>‹#›</a:t>
            </a:fld>
            <a:endParaRPr lang="en-US"/>
          </a:p>
        </p:txBody>
      </p:sp>
    </p:spTree>
    <p:extLst>
      <p:ext uri="{BB962C8B-B14F-4D97-AF65-F5344CB8AC3E}">
        <p14:creationId xmlns:p14="http://schemas.microsoft.com/office/powerpoint/2010/main" val="3979969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8D4F8DA-A5B8-4440-AEFB-D8A5739C1EAD}" type="datetimeFigureOut">
              <a:rPr lang="en-US" smtClean="0"/>
              <a:t>8/20/2020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F8E399F-BED7-4EE1-ABF3-0B6B76D2DFFE}" type="slidenum">
              <a:rPr lang="en-US" smtClean="0"/>
              <a:t>‹#›</a:t>
            </a:fld>
            <a:endParaRPr lang="en-US"/>
          </a:p>
        </p:txBody>
      </p:sp>
    </p:spTree>
    <p:extLst>
      <p:ext uri="{BB962C8B-B14F-4D97-AF65-F5344CB8AC3E}">
        <p14:creationId xmlns:p14="http://schemas.microsoft.com/office/powerpoint/2010/main" val="2694044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D4F8DA-A5B8-4440-AEFB-D8A5739C1EAD}" type="datetimeFigureOut">
              <a:rPr lang="en-US" smtClean="0"/>
              <a:t>8/20/2020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8E399F-BED7-4EE1-ABF3-0B6B76D2DFFE}" type="slidenum">
              <a:rPr lang="en-US" smtClean="0"/>
              <a:t>‹#›</a:t>
            </a:fld>
            <a:endParaRPr lang="en-US"/>
          </a:p>
        </p:txBody>
      </p:sp>
    </p:spTree>
    <p:extLst>
      <p:ext uri="{BB962C8B-B14F-4D97-AF65-F5344CB8AC3E}">
        <p14:creationId xmlns:p14="http://schemas.microsoft.com/office/powerpoint/2010/main" val="3762491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8D4F8DA-A5B8-4440-AEFB-D8A5739C1EAD}" type="datetimeFigureOut">
              <a:rPr lang="en-US" smtClean="0"/>
              <a:t>8/20/2020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F8E399F-BED7-4EE1-ABF3-0B6B76D2DFFE}"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895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lumerical.com/support/video/waveguide-bragg-gratings-res.html" TargetMode="External"/><Relationship Id="rId2" Type="http://schemas.openxmlformats.org/officeDocument/2006/relationships/hyperlink" Target="https://apps.lumerical.com/pic_passive_bragg_full_device_simulation_with_eme.html"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hyperlink" Target="https://kx.lumerical.com/t/simulating-integrated-waveguides-bragg-grating-with-mode-eme/62560"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upport.lumerical.com/hc/en-us/articles/360042304394-Bragg-Grating-Initial-Design-with-FDTD"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support.lumerical.com/hc/en-us/articles/360042304394-Bragg-Grating-Initial-Design-with-FDTD" TargetMode="External"/><Relationship Id="rId3" Type="http://schemas.openxmlformats.org/officeDocument/2006/relationships/hyperlink" Target="https://www.youtube.com/watch?v=h2MOOhsuYpA" TargetMode="External"/><Relationship Id="rId7" Type="http://schemas.openxmlformats.org/officeDocument/2006/relationships/hyperlink" Target="https://kx.lumerical.com/t/simulating-integrated-waveguides-bragg-grating-with-mode-eme/" TargetMode="External"/><Relationship Id="rId2" Type="http://schemas.openxmlformats.org/officeDocument/2006/relationships/hyperlink" Target="https://www.youtube.com/watch?v=jr3NcJsKvTI" TargetMode="External"/><Relationship Id="rId1" Type="http://schemas.openxmlformats.org/officeDocument/2006/relationships/slideLayout" Target="../slideLayouts/slideLayout4.xml"/><Relationship Id="rId6" Type="http://schemas.openxmlformats.org/officeDocument/2006/relationships/hyperlink" Target="https://support.lumerical.com/hc/en-us/articles/360042304334-Bragg-Grating-full-device-simulation-with-EME" TargetMode="External"/><Relationship Id="rId5" Type="http://schemas.openxmlformats.org/officeDocument/2006/relationships/hyperlink" Target="https://www.youtube.com/watch?v=-vWspXuu8I0" TargetMode="External"/><Relationship Id="rId4" Type="http://schemas.openxmlformats.org/officeDocument/2006/relationships/hyperlink" Target="https://www.youtube.com/watch?v=aqocwLcqC0s" TargetMode="External"/><Relationship Id="rId9" Type="http://schemas.openxmlformats.org/officeDocument/2006/relationships/hyperlink" Target="https://kx.lumerical.com/t/simulating-integrated-waveguides-bragg-grating-with-fdtd-bandstructure"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ieeexplore.ieee.org/abstract/document/8936494/" TargetMode="External"/><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hyperlink" Target="https://doi.org/10.1364/OL.44.004929" TargetMode="External"/><Relationship Id="rId5" Type="http://schemas.openxmlformats.org/officeDocument/2006/relationships/image" Target="../media/image48.tiff"/><Relationship Id="rId4" Type="http://schemas.openxmlformats.org/officeDocument/2006/relationships/image" Target="../media/image47.tiff"/></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mustafacc/SiEPIC_Photonics_Package/blob/master/SiEPIC_Photonics_Package/solvers_simulators/bragg_tmm/bragg_tmm.py"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github.com/mustafacc/SiEPIC_Photonics_Package/blob/master/SiEPIC_Photonics_Package/solvers_simulators/bragg_tmm/bragg_cmt.py"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1D62-B86C-4911-8B1A-AAD80B824137}"/>
              </a:ext>
            </a:extLst>
          </p:cNvPr>
          <p:cNvSpPr>
            <a:spLocks noGrp="1"/>
          </p:cNvSpPr>
          <p:nvPr>
            <p:ph type="ctrTitle"/>
          </p:nvPr>
        </p:nvSpPr>
        <p:spPr/>
        <p:txBody>
          <a:bodyPr>
            <a:normAutofit fontScale="90000"/>
          </a:bodyPr>
          <a:lstStyle/>
          <a:p>
            <a:r>
              <a:rPr lang="en-US" altLang="zh-CN" b="1" dirty="0">
                <a:ea typeface="ＭＳ Ｐゴシック" charset="-128"/>
                <a:cs typeface="Times New Roman" panose="02020603050405020304" pitchFamily="18" charset="0"/>
              </a:rPr>
              <a:t>Design of Silicon Photonic Bragg Grating Devices</a:t>
            </a:r>
            <a:br>
              <a:rPr lang="en-US" altLang="zh-CN" sz="6600" b="1" dirty="0">
                <a:ea typeface="ＭＳ Ｐゴシック" charset="-128"/>
                <a:cs typeface="Times New Roman" panose="02020603050405020304" pitchFamily="18" charset="0"/>
              </a:rPr>
            </a:br>
            <a:br>
              <a:rPr lang="en-US" altLang="zh-CN" sz="6000" b="1" dirty="0">
                <a:ea typeface="ＭＳ Ｐゴシック" charset="-128"/>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3A7F7AE3-BEED-44AC-B80F-3AD30F767AE6}"/>
              </a:ext>
            </a:extLst>
          </p:cNvPr>
          <p:cNvSpPr>
            <a:spLocks noGrp="1"/>
          </p:cNvSpPr>
          <p:nvPr>
            <p:ph type="subTitle" idx="1"/>
          </p:nvPr>
        </p:nvSpPr>
        <p:spPr/>
        <p:txBody>
          <a:bodyPr/>
          <a:lstStyle/>
          <a:p>
            <a:r>
              <a:rPr lang="en-US" dirty="0"/>
              <a:t>Mustafa Hammood</a:t>
            </a:r>
          </a:p>
        </p:txBody>
      </p:sp>
    </p:spTree>
    <p:extLst>
      <p:ext uri="{BB962C8B-B14F-4D97-AF65-F5344CB8AC3E}">
        <p14:creationId xmlns:p14="http://schemas.microsoft.com/office/powerpoint/2010/main" val="1038372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EME</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fontScale="77500" lnSpcReduction="20000"/>
          </a:bodyPr>
          <a:lstStyle/>
          <a:p>
            <a:pPr marL="742950" lvl="1" indent="-285750">
              <a:buFont typeface="Arial" panose="020B0604020202020204" pitchFamily="34" charset="0"/>
              <a:buChar char="•"/>
            </a:pPr>
            <a:r>
              <a:rPr lang="en-US" sz="1600" b="1" dirty="0">
                <a:solidFill>
                  <a:schemeClr val="tx1"/>
                </a:solidFill>
              </a:rPr>
              <a:t>Uses the EME method:</a:t>
            </a:r>
          </a:p>
          <a:p>
            <a:pPr marL="1200150" lvl="2" indent="-285750">
              <a:buFont typeface="Arial" panose="020B0604020202020204" pitchFamily="34" charset="0"/>
              <a:buChar char="•"/>
            </a:pPr>
            <a:r>
              <a:rPr lang="en-US" sz="1600" dirty="0">
                <a:solidFill>
                  <a:schemeClr val="tx1"/>
                </a:solidFill>
              </a:rPr>
              <a:t>Explained: </a:t>
            </a:r>
            <a:r>
              <a:rPr lang="en-US" sz="1600" dirty="0">
                <a:solidFill>
                  <a:schemeClr val="tx1"/>
                </a:solidFill>
                <a:hlinkClick r:id="rId2">
                  <a:extLst>
                    <a:ext uri="{A12FA001-AC4F-418D-AE19-62706E023703}">
                      <ahyp:hlinkClr xmlns:ahyp="http://schemas.microsoft.com/office/drawing/2018/hyperlinkcolor" val="tx"/>
                    </a:ext>
                  </a:extLst>
                </a:hlinkClick>
              </a:rPr>
              <a:t>https://apps.lumerical.com/pic_passive_bragg_full_device_simulation_with_eme.html</a:t>
            </a: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Video tutorial: </a:t>
            </a:r>
            <a:r>
              <a:rPr lang="en-US" sz="1600" dirty="0">
                <a:solidFill>
                  <a:schemeClr val="tx1"/>
                </a:solidFill>
                <a:hlinkClick r:id="rId3">
                  <a:extLst>
                    <a:ext uri="{A12FA001-AC4F-418D-AE19-62706E023703}">
                      <ahyp:hlinkClr xmlns:ahyp="http://schemas.microsoft.com/office/drawing/2018/hyperlinkcolor" val="tx"/>
                    </a:ext>
                  </a:extLst>
                </a:hlinkClick>
              </a:rPr>
              <a:t>https://www.lumerical.com/support/video/waveguide-bragg-gratings-res.html</a:t>
            </a: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hlinkClick r:id="rId4">
                  <a:extLst>
                    <a:ext uri="{A12FA001-AC4F-418D-AE19-62706E023703}">
                      <ahyp:hlinkClr xmlns:ahyp="http://schemas.microsoft.com/office/drawing/2018/hyperlinkcolor" val="tx"/>
                    </a:ext>
                  </a:extLst>
                </a:hlinkClick>
              </a:rPr>
              <a:t>https://kx.lumerical.com/t/simulating-integrated-waveguides-bragg-grating-with-mode-eme/62560</a:t>
            </a:r>
            <a:endParaRPr lang="en-US" sz="1600" dirty="0">
              <a:solidFill>
                <a:schemeClr val="tx1"/>
              </a:solidFill>
            </a:endParaRPr>
          </a:p>
          <a:p>
            <a:pPr marL="914400" lvl="2" indent="0">
              <a:buNone/>
            </a:pPr>
            <a:endParaRPr lang="en-US" sz="1600" dirty="0">
              <a:solidFill>
                <a:schemeClr val="tx1"/>
              </a:solidFill>
            </a:endParaRPr>
          </a:p>
          <a:p>
            <a:pPr marL="914400" lvl="2" indent="0">
              <a:buNone/>
            </a:pPr>
            <a:endParaRPr lang="en-US" sz="1600" dirty="0">
              <a:solidFill>
                <a:schemeClr val="tx1"/>
              </a:solidFill>
            </a:endParaRPr>
          </a:p>
          <a:p>
            <a:pPr marL="742950" lvl="1" indent="-285750">
              <a:buFont typeface="Arial" panose="020B0604020202020204" pitchFamily="34" charset="0"/>
              <a:buChar char="•"/>
            </a:pPr>
            <a:r>
              <a:rPr lang="en-US" sz="1600" b="1" dirty="0">
                <a:solidFill>
                  <a:schemeClr val="tx1"/>
                </a:solidFill>
              </a:rPr>
              <a:t>Advantages:</a:t>
            </a:r>
          </a:p>
          <a:p>
            <a:pPr marL="1200150" lvl="2" indent="-285750">
              <a:buFont typeface="Arial" panose="020B0604020202020204" pitchFamily="34" charset="0"/>
              <a:buChar char="•"/>
            </a:pPr>
            <a:r>
              <a:rPr lang="en-US" sz="1600" dirty="0">
                <a:solidFill>
                  <a:schemeClr val="tx1"/>
                </a:solidFill>
              </a:rPr>
              <a:t>Does not need information other than the physical geometry of the device</a:t>
            </a:r>
          </a:p>
          <a:p>
            <a:pPr marL="1200150" lvl="2" indent="-285750">
              <a:buFont typeface="Arial" panose="020B0604020202020204" pitchFamily="34" charset="0"/>
              <a:buChar char="•"/>
            </a:pPr>
            <a:r>
              <a:rPr lang="en-US" sz="1600" dirty="0">
                <a:solidFill>
                  <a:schemeClr val="tx1"/>
                </a:solidFill>
              </a:rPr>
              <a:t>Relatively fast simulation time compared to FDTD</a:t>
            </a:r>
          </a:p>
          <a:p>
            <a:pPr marL="1200150" lvl="2" indent="-285750">
              <a:buFont typeface="Arial" panose="020B0604020202020204" pitchFamily="34" charset="0"/>
              <a:buChar char="•"/>
            </a:pPr>
            <a:endParaRPr lang="en-US" sz="1600" dirty="0">
              <a:solidFill>
                <a:schemeClr val="tx1"/>
              </a:solidFill>
            </a:endParaRPr>
          </a:p>
          <a:p>
            <a:pPr marL="1200150" lvl="2" indent="-285750">
              <a:buFont typeface="Arial" panose="020B0604020202020204" pitchFamily="34" charset="0"/>
              <a:buChar char="•"/>
            </a:pPr>
            <a:endParaRPr lang="en-US" sz="1600" b="1" dirty="0">
              <a:solidFill>
                <a:schemeClr val="tx1"/>
              </a:solidFill>
            </a:endParaRPr>
          </a:p>
          <a:p>
            <a:pPr marL="742950" lvl="1" indent="-285750">
              <a:buFont typeface="Arial" panose="020B0604020202020204" pitchFamily="34" charset="0"/>
              <a:buChar char="•"/>
            </a:pPr>
            <a:r>
              <a:rPr lang="en-US" sz="1600" b="1" dirty="0">
                <a:solidFill>
                  <a:schemeClr val="tx1"/>
                </a:solidFill>
              </a:rPr>
              <a:t>Disadvantages:</a:t>
            </a:r>
          </a:p>
          <a:p>
            <a:pPr marL="1200150" lvl="2" indent="-285750">
              <a:buFont typeface="Arial" panose="020B0604020202020204" pitchFamily="34" charset="0"/>
              <a:buChar char="•"/>
            </a:pPr>
            <a:r>
              <a:rPr lang="en-US" sz="1600" dirty="0">
                <a:solidFill>
                  <a:schemeClr val="tx1"/>
                </a:solidFill>
              </a:rPr>
              <a:t>Simulation time scales up with the complexity of the profile</a:t>
            </a:r>
          </a:p>
          <a:p>
            <a:pPr marL="1200150" lvl="2" indent="-285750">
              <a:buFont typeface="Arial" panose="020B0604020202020204" pitchFamily="34" charset="0"/>
              <a:buChar char="•"/>
            </a:pPr>
            <a:r>
              <a:rPr lang="en-US" sz="1600" dirty="0">
                <a:solidFill>
                  <a:schemeClr val="tx1"/>
                </a:solidFill>
              </a:rPr>
              <a:t>Simulation time scales up with the number of simulation modes required to simulate the device</a:t>
            </a:r>
          </a:p>
          <a:p>
            <a:pPr marL="1200150" lvl="2" indent="-285750">
              <a:buFont typeface="Arial" panose="020B0604020202020204" pitchFamily="34" charset="0"/>
              <a:buChar char="•"/>
            </a:pPr>
            <a:r>
              <a:rPr lang="en-US" sz="1600" dirty="0">
                <a:solidFill>
                  <a:schemeClr val="tx1"/>
                </a:solidFill>
              </a:rPr>
              <a:t>Less accurate than FDTD simulations</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10" name="Picture 9">
            <a:extLst>
              <a:ext uri="{FF2B5EF4-FFF2-40B4-BE49-F238E27FC236}">
                <a16:creationId xmlns:a16="http://schemas.microsoft.com/office/drawing/2014/main" id="{60323A7E-7C85-4F60-8732-3B25792B9D12}"/>
              </a:ext>
            </a:extLst>
          </p:cNvPr>
          <p:cNvPicPr>
            <a:picLocks noChangeAspect="1"/>
          </p:cNvPicPr>
          <p:nvPr/>
        </p:nvPicPr>
        <p:blipFill>
          <a:blip r:embed="rId5"/>
          <a:stretch>
            <a:fillRect/>
          </a:stretch>
        </p:blipFill>
        <p:spPr>
          <a:xfrm>
            <a:off x="8280958" y="2023963"/>
            <a:ext cx="2874722" cy="3240394"/>
          </a:xfrm>
          <a:prstGeom prst="rect">
            <a:avLst/>
          </a:prstGeom>
        </p:spPr>
      </p:pic>
    </p:spTree>
    <p:extLst>
      <p:ext uri="{BB962C8B-B14F-4D97-AF65-F5344CB8AC3E}">
        <p14:creationId xmlns:p14="http://schemas.microsoft.com/office/powerpoint/2010/main" val="3414907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EME</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a:t>
            </a: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Download the scripts (Bragg_EME.zip) and open a blank MODE project</a:t>
            </a:r>
          </a:p>
          <a:p>
            <a:pPr marL="1200150" lvl="2" indent="-285750">
              <a:buFont typeface="Arial" panose="020B0604020202020204" pitchFamily="34" charset="0"/>
              <a:buChar char="•"/>
            </a:pP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With the new MODE project, load the script </a:t>
            </a:r>
            <a:r>
              <a:rPr lang="en-US" sz="1600" i="1" dirty="0" err="1">
                <a:solidFill>
                  <a:schemeClr val="tx1"/>
                </a:solidFill>
              </a:rPr>
              <a:t>MAIN_EME.lsf</a:t>
            </a:r>
            <a:endParaRPr lang="en-US" sz="1600" i="1" dirty="0">
              <a:solidFill>
                <a:schemeClr val="tx1"/>
              </a:solidFill>
            </a:endParaRPr>
          </a:p>
          <a:p>
            <a:pPr marL="1200150" lvl="2" indent="-285750">
              <a:buFont typeface="Arial" panose="020B0604020202020204" pitchFamily="34" charset="0"/>
              <a:buChar char="•"/>
            </a:pP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Adjust the simulation parameters to your needs (wavelength range, polarization, mesh accuracy or leave as default)</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6" name="Picture 5">
            <a:extLst>
              <a:ext uri="{FF2B5EF4-FFF2-40B4-BE49-F238E27FC236}">
                <a16:creationId xmlns:a16="http://schemas.microsoft.com/office/drawing/2014/main" id="{F81CC116-3DC0-4DD3-835A-939D7C75FF38}"/>
              </a:ext>
            </a:extLst>
          </p:cNvPr>
          <p:cNvPicPr>
            <a:picLocks noChangeAspect="1"/>
          </p:cNvPicPr>
          <p:nvPr/>
        </p:nvPicPr>
        <p:blipFill>
          <a:blip r:embed="rId2"/>
          <a:stretch>
            <a:fillRect/>
          </a:stretch>
        </p:blipFill>
        <p:spPr>
          <a:xfrm>
            <a:off x="7302324" y="2396102"/>
            <a:ext cx="3960976" cy="1582660"/>
          </a:xfrm>
          <a:prstGeom prst="rect">
            <a:avLst/>
          </a:prstGeom>
        </p:spPr>
      </p:pic>
    </p:spTree>
    <p:extLst>
      <p:ext uri="{BB962C8B-B14F-4D97-AF65-F5344CB8AC3E}">
        <p14:creationId xmlns:p14="http://schemas.microsoft.com/office/powerpoint/2010/main" val="3268421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EME</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a:t>
            </a:r>
          </a:p>
          <a:p>
            <a:pPr marL="1200150" lvl="2" indent="-285750">
              <a:buFont typeface="Arial" panose="020B0604020202020204" pitchFamily="34" charset="0"/>
              <a:buChar char="•"/>
            </a:pPr>
            <a:r>
              <a:rPr lang="en-US" sz="1600" dirty="0">
                <a:solidFill>
                  <a:schemeClr val="tx1"/>
                </a:solidFill>
              </a:rPr>
              <a:t>The script will plot the transmission and reflection spectra, and then extract the 3-dB bandwidth and central wavelength (for your future Kappa analysis).</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7" name="Picture 6">
            <a:extLst>
              <a:ext uri="{FF2B5EF4-FFF2-40B4-BE49-F238E27FC236}">
                <a16:creationId xmlns:a16="http://schemas.microsoft.com/office/drawing/2014/main" id="{C2413E7D-09C3-4C17-BAEF-8DF4D23905E1}"/>
              </a:ext>
            </a:extLst>
          </p:cNvPr>
          <p:cNvPicPr>
            <a:picLocks noChangeAspect="1"/>
          </p:cNvPicPr>
          <p:nvPr/>
        </p:nvPicPr>
        <p:blipFill>
          <a:blip r:embed="rId2"/>
          <a:stretch>
            <a:fillRect/>
          </a:stretch>
        </p:blipFill>
        <p:spPr>
          <a:xfrm>
            <a:off x="7198880" y="1894926"/>
            <a:ext cx="4187472" cy="2304920"/>
          </a:xfrm>
          <a:prstGeom prst="rect">
            <a:avLst/>
          </a:prstGeom>
        </p:spPr>
      </p:pic>
      <p:pic>
        <p:nvPicPr>
          <p:cNvPr id="8" name="Picture 7">
            <a:extLst>
              <a:ext uri="{FF2B5EF4-FFF2-40B4-BE49-F238E27FC236}">
                <a16:creationId xmlns:a16="http://schemas.microsoft.com/office/drawing/2014/main" id="{3F927D6E-00F5-459B-8CCF-7DB9CBAEB9D6}"/>
              </a:ext>
            </a:extLst>
          </p:cNvPr>
          <p:cNvPicPr>
            <a:picLocks noChangeAspect="1"/>
          </p:cNvPicPr>
          <p:nvPr/>
        </p:nvPicPr>
        <p:blipFill>
          <a:blip r:embed="rId3"/>
          <a:stretch>
            <a:fillRect/>
          </a:stretch>
        </p:blipFill>
        <p:spPr>
          <a:xfrm>
            <a:off x="2280065" y="3157869"/>
            <a:ext cx="4260670" cy="3106655"/>
          </a:xfrm>
          <a:prstGeom prst="rect">
            <a:avLst/>
          </a:prstGeom>
        </p:spPr>
      </p:pic>
    </p:spTree>
    <p:extLst>
      <p:ext uri="{BB962C8B-B14F-4D97-AF65-F5344CB8AC3E}">
        <p14:creationId xmlns:p14="http://schemas.microsoft.com/office/powerpoint/2010/main" val="1866931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EME</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a:t>
            </a:r>
          </a:p>
          <a:p>
            <a:pPr marL="1200150" lvl="2" indent="-285750">
              <a:buFont typeface="Arial" panose="020B0604020202020204" pitchFamily="34" charset="0"/>
              <a:buChar char="•"/>
            </a:pPr>
            <a:r>
              <a:rPr lang="en-US" sz="1600" dirty="0">
                <a:solidFill>
                  <a:schemeClr val="tx1"/>
                </a:solidFill>
              </a:rPr>
              <a:t>The script will plot the transmission and reflection spectra, and then extract the 3-dB bandwidth and central wavelength (for your future Kappa analysis).</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grpSp>
        <p:nvGrpSpPr>
          <p:cNvPr id="9" name="Group 8">
            <a:extLst>
              <a:ext uri="{FF2B5EF4-FFF2-40B4-BE49-F238E27FC236}">
                <a16:creationId xmlns:a16="http://schemas.microsoft.com/office/drawing/2014/main" id="{EF7189D5-D97D-438D-8AEA-1AE32FDF7B5A}"/>
              </a:ext>
            </a:extLst>
          </p:cNvPr>
          <p:cNvGrpSpPr/>
          <p:nvPr/>
        </p:nvGrpSpPr>
        <p:grpSpPr>
          <a:xfrm>
            <a:off x="6944810" y="1845734"/>
            <a:ext cx="4854122" cy="3774872"/>
            <a:chOff x="2047324" y="1922958"/>
            <a:chExt cx="5260980" cy="4091270"/>
          </a:xfrm>
        </p:grpSpPr>
        <p:pic>
          <p:nvPicPr>
            <p:cNvPr id="10" name="Picture 9">
              <a:extLst>
                <a:ext uri="{FF2B5EF4-FFF2-40B4-BE49-F238E27FC236}">
                  <a16:creationId xmlns:a16="http://schemas.microsoft.com/office/drawing/2014/main" id="{C04AD3E5-EBAF-4C81-AFAF-A755AF68134F}"/>
                </a:ext>
              </a:extLst>
            </p:cNvPr>
            <p:cNvPicPr>
              <a:picLocks noChangeAspect="1"/>
            </p:cNvPicPr>
            <p:nvPr/>
          </p:nvPicPr>
          <p:blipFill>
            <a:blip r:embed="rId2"/>
            <a:stretch>
              <a:fillRect/>
            </a:stretch>
          </p:blipFill>
          <p:spPr>
            <a:xfrm>
              <a:off x="2068672" y="2100381"/>
              <a:ext cx="5114160" cy="3728975"/>
            </a:xfrm>
            <a:prstGeom prst="rect">
              <a:avLst/>
            </a:prstGeom>
          </p:spPr>
        </p:pic>
        <p:pic>
          <p:nvPicPr>
            <p:cNvPr id="11" name="Picture 10">
              <a:extLst>
                <a:ext uri="{FF2B5EF4-FFF2-40B4-BE49-F238E27FC236}">
                  <a16:creationId xmlns:a16="http://schemas.microsoft.com/office/drawing/2014/main" id="{DBEF57A7-C147-4ABB-94C7-DCAC8286EF7C}"/>
                </a:ext>
              </a:extLst>
            </p:cNvPr>
            <p:cNvPicPr>
              <a:picLocks noChangeAspect="1"/>
            </p:cNvPicPr>
            <p:nvPr/>
          </p:nvPicPr>
          <p:blipFill>
            <a:blip r:embed="rId3"/>
            <a:stretch>
              <a:fillRect/>
            </a:stretch>
          </p:blipFill>
          <p:spPr>
            <a:xfrm>
              <a:off x="2047324" y="2077340"/>
              <a:ext cx="5260980" cy="3936888"/>
            </a:xfrm>
            <a:prstGeom prst="rect">
              <a:avLst/>
            </a:prstGeom>
          </p:spPr>
        </p:pic>
        <p:cxnSp>
          <p:nvCxnSpPr>
            <p:cNvPr id="12" name="Straight Arrow Connector 11">
              <a:extLst>
                <a:ext uri="{FF2B5EF4-FFF2-40B4-BE49-F238E27FC236}">
                  <a16:creationId xmlns:a16="http://schemas.microsoft.com/office/drawing/2014/main" id="{2C0C8164-0D49-420F-83AE-E34FDF2C019B}"/>
                </a:ext>
              </a:extLst>
            </p:cNvPr>
            <p:cNvCxnSpPr/>
            <p:nvPr/>
          </p:nvCxnSpPr>
          <p:spPr>
            <a:xfrm flipV="1">
              <a:off x="4748213" y="5242560"/>
              <a:ext cx="265747" cy="571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55BC31E-0744-4D8F-9EBA-06AB37276DBD}"/>
                </a:ext>
              </a:extLst>
            </p:cNvPr>
            <p:cNvSpPr/>
            <p:nvPr/>
          </p:nvSpPr>
          <p:spPr>
            <a:xfrm>
              <a:off x="4622476" y="4866599"/>
              <a:ext cx="453970" cy="369332"/>
            </a:xfrm>
            <a:prstGeom prst="rect">
              <a:avLst/>
            </a:prstGeom>
          </p:spPr>
          <p:txBody>
            <a:bodyPr wrap="none">
              <a:spAutoFit/>
            </a:bodyPr>
            <a:lstStyle/>
            <a:p>
              <a:r>
                <a:rPr lang="el-GR" dirty="0"/>
                <a:t>Δ</a:t>
              </a:r>
              <a:r>
                <a:rPr lang="el-GR" dirty="0">
                  <a:solidFill>
                    <a:srgbClr val="222222"/>
                  </a:solidFill>
                  <a:latin typeface="arial" panose="020B0604020202020204" pitchFamily="34" charset="0"/>
                </a:rPr>
                <a:t>λ</a:t>
              </a:r>
              <a:endParaRPr lang="en-US" dirty="0"/>
            </a:p>
          </p:txBody>
        </p:sp>
        <p:sp>
          <p:nvSpPr>
            <p:cNvPr id="14" name="Rectangle 13">
              <a:extLst>
                <a:ext uri="{FF2B5EF4-FFF2-40B4-BE49-F238E27FC236}">
                  <a16:creationId xmlns:a16="http://schemas.microsoft.com/office/drawing/2014/main" id="{74980EE3-62DC-4D2B-96B1-C83DBE7BF5A7}"/>
                </a:ext>
              </a:extLst>
            </p:cNvPr>
            <p:cNvSpPr/>
            <p:nvPr/>
          </p:nvSpPr>
          <p:spPr>
            <a:xfrm>
              <a:off x="4719348" y="1922958"/>
              <a:ext cx="378630" cy="369332"/>
            </a:xfrm>
            <a:prstGeom prst="rect">
              <a:avLst/>
            </a:prstGeom>
          </p:spPr>
          <p:txBody>
            <a:bodyPr wrap="none">
              <a:spAutoFit/>
            </a:bodyPr>
            <a:lstStyle/>
            <a:p>
              <a:r>
                <a:rPr lang="el-GR" dirty="0">
                  <a:solidFill>
                    <a:srgbClr val="222222"/>
                  </a:solidFill>
                  <a:latin typeface="arial" panose="020B0604020202020204" pitchFamily="34" charset="0"/>
                </a:rPr>
                <a:t>λ</a:t>
              </a:r>
              <a:r>
                <a:rPr lang="en-US" sz="1000" dirty="0">
                  <a:solidFill>
                    <a:srgbClr val="222222"/>
                  </a:solidFill>
                  <a:latin typeface="arial" panose="020B0604020202020204" pitchFamily="34" charset="0"/>
                </a:rPr>
                <a:t>o</a:t>
              </a:r>
              <a:endParaRPr lang="en-US" dirty="0"/>
            </a:p>
          </p:txBody>
        </p:sp>
        <p:cxnSp>
          <p:nvCxnSpPr>
            <p:cNvPr id="15" name="Straight Connector 14">
              <a:extLst>
                <a:ext uri="{FF2B5EF4-FFF2-40B4-BE49-F238E27FC236}">
                  <a16:creationId xmlns:a16="http://schemas.microsoft.com/office/drawing/2014/main" id="{3A53DDDC-DC24-48EB-8F81-AF70E3F59955}"/>
                </a:ext>
              </a:extLst>
            </p:cNvPr>
            <p:cNvCxnSpPr/>
            <p:nvPr/>
          </p:nvCxnSpPr>
          <p:spPr>
            <a:xfrm>
              <a:off x="4746496" y="4277856"/>
              <a:ext cx="0" cy="115212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48D8C9-8C60-4F6C-AA7F-CD66D6C0EA05}"/>
                </a:ext>
              </a:extLst>
            </p:cNvPr>
            <p:cNvCxnSpPr/>
            <p:nvPr/>
          </p:nvCxnSpPr>
          <p:spPr>
            <a:xfrm>
              <a:off x="5004048" y="3796660"/>
              <a:ext cx="0" cy="163332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66451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EME</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dirty="0">
                <a:solidFill>
                  <a:schemeClr val="tx1"/>
                </a:solidFill>
              </a:rPr>
              <a:t>EME simulations can be used to quickly perform parametric studies to understand the effects of specific parameters, i.e. </a:t>
            </a:r>
            <a:r>
              <a:rPr lang="en-US" sz="1600" b="1" dirty="0">
                <a:solidFill>
                  <a:schemeClr val="tx1"/>
                </a:solidFill>
              </a:rPr>
              <a:t>the effects of changing the waveguide’s sidewall angle</a:t>
            </a:r>
            <a:r>
              <a:rPr lang="en-US" sz="1600" dirty="0">
                <a:solidFill>
                  <a:schemeClr val="tx1"/>
                </a:solidFill>
              </a:rPr>
              <a:t>:</a:t>
            </a:r>
          </a:p>
          <a:p>
            <a:pPr marL="742950" lvl="1"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r>
              <a:rPr lang="en-US" sz="1600" dirty="0">
                <a:solidFill>
                  <a:schemeClr val="tx1"/>
                </a:solidFill>
              </a:rPr>
              <a:t>Run applications -&gt; </a:t>
            </a:r>
            <a:r>
              <a:rPr lang="en-US" sz="1600" dirty="0" err="1">
                <a:solidFill>
                  <a:schemeClr val="tx1"/>
                </a:solidFill>
              </a:rPr>
              <a:t>dw_sweep</a:t>
            </a:r>
            <a:r>
              <a:rPr lang="en-US" sz="1600" dirty="0">
                <a:solidFill>
                  <a:schemeClr val="tx1"/>
                </a:solidFill>
              </a:rPr>
              <a:t> -&gt; </a:t>
            </a:r>
            <a:r>
              <a:rPr lang="en-US" sz="1600" b="1" dirty="0" err="1">
                <a:solidFill>
                  <a:schemeClr val="tx1"/>
                </a:solidFill>
              </a:rPr>
              <a:t>MAIN_dw_sweep.lsf</a:t>
            </a:r>
            <a:endParaRPr lang="en-US"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19" name="Picture 18">
            <a:extLst>
              <a:ext uri="{FF2B5EF4-FFF2-40B4-BE49-F238E27FC236}">
                <a16:creationId xmlns:a16="http://schemas.microsoft.com/office/drawing/2014/main" id="{54305465-B894-4859-BAEF-C0D665615AB1}"/>
              </a:ext>
            </a:extLst>
          </p:cNvPr>
          <p:cNvPicPr>
            <a:picLocks noChangeAspect="1"/>
          </p:cNvPicPr>
          <p:nvPr/>
        </p:nvPicPr>
        <p:blipFill>
          <a:blip r:embed="rId2"/>
          <a:stretch>
            <a:fillRect/>
          </a:stretch>
        </p:blipFill>
        <p:spPr>
          <a:xfrm>
            <a:off x="9137016" y="1868205"/>
            <a:ext cx="2018664" cy="1376784"/>
          </a:xfrm>
          <a:prstGeom prst="rect">
            <a:avLst/>
          </a:prstGeom>
        </p:spPr>
      </p:pic>
      <p:grpSp>
        <p:nvGrpSpPr>
          <p:cNvPr id="20" name="Group 19">
            <a:extLst>
              <a:ext uri="{FF2B5EF4-FFF2-40B4-BE49-F238E27FC236}">
                <a16:creationId xmlns:a16="http://schemas.microsoft.com/office/drawing/2014/main" id="{EE822782-5722-4444-AAB4-45CB5101E64E}"/>
              </a:ext>
            </a:extLst>
          </p:cNvPr>
          <p:cNvGrpSpPr/>
          <p:nvPr/>
        </p:nvGrpSpPr>
        <p:grpSpPr>
          <a:xfrm>
            <a:off x="3605170" y="3375834"/>
            <a:ext cx="7550510" cy="2950424"/>
            <a:chOff x="3244109" y="2830718"/>
            <a:chExt cx="8845324" cy="3456384"/>
          </a:xfrm>
        </p:grpSpPr>
        <p:pic>
          <p:nvPicPr>
            <p:cNvPr id="21" name="Picture 20">
              <a:extLst>
                <a:ext uri="{FF2B5EF4-FFF2-40B4-BE49-F238E27FC236}">
                  <a16:creationId xmlns:a16="http://schemas.microsoft.com/office/drawing/2014/main" id="{C2D57A81-4960-43FF-A68B-3F697375B661}"/>
                </a:ext>
              </a:extLst>
            </p:cNvPr>
            <p:cNvPicPr>
              <a:picLocks noChangeAspect="1"/>
            </p:cNvPicPr>
            <p:nvPr/>
          </p:nvPicPr>
          <p:blipFill>
            <a:blip r:embed="rId3"/>
            <a:stretch>
              <a:fillRect/>
            </a:stretch>
          </p:blipFill>
          <p:spPr>
            <a:xfrm>
              <a:off x="3244109" y="2830718"/>
              <a:ext cx="4318018" cy="3456384"/>
            </a:xfrm>
            <a:prstGeom prst="rect">
              <a:avLst/>
            </a:prstGeom>
          </p:spPr>
        </p:pic>
        <p:pic>
          <p:nvPicPr>
            <p:cNvPr id="22" name="Picture 21">
              <a:extLst>
                <a:ext uri="{FF2B5EF4-FFF2-40B4-BE49-F238E27FC236}">
                  <a16:creationId xmlns:a16="http://schemas.microsoft.com/office/drawing/2014/main" id="{E4106410-ACB0-4D2D-B749-2BA1BDCFFB6B}"/>
                </a:ext>
              </a:extLst>
            </p:cNvPr>
            <p:cNvPicPr>
              <a:picLocks noChangeAspect="1"/>
            </p:cNvPicPr>
            <p:nvPr/>
          </p:nvPicPr>
          <p:blipFill>
            <a:blip r:embed="rId4"/>
            <a:stretch>
              <a:fillRect/>
            </a:stretch>
          </p:blipFill>
          <p:spPr>
            <a:xfrm>
              <a:off x="7739437" y="2870644"/>
              <a:ext cx="4349996" cy="3416458"/>
            </a:xfrm>
            <a:prstGeom prst="rect">
              <a:avLst/>
            </a:prstGeom>
          </p:spPr>
        </p:pic>
      </p:grpSp>
    </p:spTree>
    <p:extLst>
      <p:ext uri="{BB962C8B-B14F-4D97-AF65-F5344CB8AC3E}">
        <p14:creationId xmlns:p14="http://schemas.microsoft.com/office/powerpoint/2010/main" val="2476250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EME</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dirty="0">
                <a:solidFill>
                  <a:schemeClr val="tx1"/>
                </a:solidFill>
              </a:rPr>
              <a:t>The scripts will force specific settings to improve the simulation speed (e.g., force anti-symmetric boundary conditions when the user specifies the TE polarization) - therefore, if you care more about accuracy rather than speed, you might want to remove these settings from </a:t>
            </a:r>
            <a:r>
              <a:rPr lang="en-US" sz="1600" i="1" dirty="0" err="1">
                <a:solidFill>
                  <a:schemeClr val="tx1"/>
                </a:solidFill>
              </a:rPr>
              <a:t>Bragg_simulate.lsf</a:t>
            </a:r>
            <a:r>
              <a:rPr lang="en-US" sz="1600" i="1" dirty="0">
                <a:solidFill>
                  <a:schemeClr val="tx1"/>
                </a:solidFill>
              </a:rPr>
              <a:t>.</a:t>
            </a:r>
            <a:endParaRPr lang="en-US" sz="1600" b="1" i="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grpSp>
        <p:nvGrpSpPr>
          <p:cNvPr id="12" name="Group 11">
            <a:extLst>
              <a:ext uri="{FF2B5EF4-FFF2-40B4-BE49-F238E27FC236}">
                <a16:creationId xmlns:a16="http://schemas.microsoft.com/office/drawing/2014/main" id="{3E1EA967-E7C3-4139-A157-FC81CF61DEA7}"/>
              </a:ext>
            </a:extLst>
          </p:cNvPr>
          <p:cNvGrpSpPr/>
          <p:nvPr/>
        </p:nvGrpSpPr>
        <p:grpSpPr>
          <a:xfrm>
            <a:off x="3605170" y="3375834"/>
            <a:ext cx="7550510" cy="2950424"/>
            <a:chOff x="3244109" y="2830718"/>
            <a:chExt cx="8845324" cy="3456384"/>
          </a:xfrm>
        </p:grpSpPr>
        <p:pic>
          <p:nvPicPr>
            <p:cNvPr id="13" name="Picture 12">
              <a:extLst>
                <a:ext uri="{FF2B5EF4-FFF2-40B4-BE49-F238E27FC236}">
                  <a16:creationId xmlns:a16="http://schemas.microsoft.com/office/drawing/2014/main" id="{0CFC429A-8D9A-4907-A5F7-3C188890C657}"/>
                </a:ext>
              </a:extLst>
            </p:cNvPr>
            <p:cNvPicPr>
              <a:picLocks noChangeAspect="1"/>
            </p:cNvPicPr>
            <p:nvPr/>
          </p:nvPicPr>
          <p:blipFill>
            <a:blip r:embed="rId2"/>
            <a:stretch>
              <a:fillRect/>
            </a:stretch>
          </p:blipFill>
          <p:spPr>
            <a:xfrm>
              <a:off x="3244109" y="2830718"/>
              <a:ext cx="4318018" cy="3456384"/>
            </a:xfrm>
            <a:prstGeom prst="rect">
              <a:avLst/>
            </a:prstGeom>
          </p:spPr>
        </p:pic>
        <p:pic>
          <p:nvPicPr>
            <p:cNvPr id="14" name="Picture 13">
              <a:extLst>
                <a:ext uri="{FF2B5EF4-FFF2-40B4-BE49-F238E27FC236}">
                  <a16:creationId xmlns:a16="http://schemas.microsoft.com/office/drawing/2014/main" id="{E164C9AB-3DC8-4B42-9C85-FFC1F5AB0A50}"/>
                </a:ext>
              </a:extLst>
            </p:cNvPr>
            <p:cNvPicPr>
              <a:picLocks noChangeAspect="1"/>
            </p:cNvPicPr>
            <p:nvPr/>
          </p:nvPicPr>
          <p:blipFill>
            <a:blip r:embed="rId3"/>
            <a:stretch>
              <a:fillRect/>
            </a:stretch>
          </p:blipFill>
          <p:spPr>
            <a:xfrm>
              <a:off x="7739437" y="2870644"/>
              <a:ext cx="4349996" cy="3416458"/>
            </a:xfrm>
            <a:prstGeom prst="rect">
              <a:avLst/>
            </a:prstGeom>
          </p:spPr>
        </p:pic>
      </p:grpSp>
      <p:pic>
        <p:nvPicPr>
          <p:cNvPr id="15" name="Picture 14">
            <a:extLst>
              <a:ext uri="{FF2B5EF4-FFF2-40B4-BE49-F238E27FC236}">
                <a16:creationId xmlns:a16="http://schemas.microsoft.com/office/drawing/2014/main" id="{370B2872-3D20-46D1-8669-5332E5571A66}"/>
              </a:ext>
            </a:extLst>
          </p:cNvPr>
          <p:cNvPicPr>
            <a:picLocks noChangeAspect="1"/>
          </p:cNvPicPr>
          <p:nvPr/>
        </p:nvPicPr>
        <p:blipFill>
          <a:blip r:embed="rId4"/>
          <a:stretch>
            <a:fillRect/>
          </a:stretch>
        </p:blipFill>
        <p:spPr>
          <a:xfrm>
            <a:off x="9137016" y="1868205"/>
            <a:ext cx="2018664" cy="1376784"/>
          </a:xfrm>
          <a:prstGeom prst="rect">
            <a:avLst/>
          </a:prstGeom>
        </p:spPr>
      </p:pic>
    </p:spTree>
    <p:extLst>
      <p:ext uri="{BB962C8B-B14F-4D97-AF65-F5344CB8AC3E}">
        <p14:creationId xmlns:p14="http://schemas.microsoft.com/office/powerpoint/2010/main" val="4222071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2D/3D FDTD</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b="1" dirty="0">
                <a:solidFill>
                  <a:schemeClr val="tx1"/>
                </a:solidFill>
              </a:rPr>
              <a:t>Uses FDTD solver:</a:t>
            </a:r>
          </a:p>
          <a:p>
            <a:pPr marL="1200150" lvl="2" indent="-285750">
              <a:buFont typeface="Arial" panose="020B0604020202020204" pitchFamily="34" charset="0"/>
              <a:buChar char="•"/>
            </a:pPr>
            <a:r>
              <a:rPr lang="en-US" sz="1200" dirty="0">
                <a:solidFill>
                  <a:schemeClr val="tx1"/>
                </a:solidFill>
              </a:rPr>
              <a:t>Simulating the full device length either in </a:t>
            </a:r>
            <a:r>
              <a:rPr lang="en-US" sz="1200" b="1" dirty="0">
                <a:solidFill>
                  <a:schemeClr val="tx1"/>
                </a:solidFill>
              </a:rPr>
              <a:t>2D FDTD or 3D FDTD</a:t>
            </a:r>
          </a:p>
          <a:p>
            <a:pPr marL="1200150" lvl="2"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r>
              <a:rPr lang="en-US" sz="1600" b="1" dirty="0">
                <a:solidFill>
                  <a:schemeClr val="tx1"/>
                </a:solidFill>
              </a:rPr>
              <a:t>Advantages:</a:t>
            </a:r>
          </a:p>
          <a:p>
            <a:pPr marL="1200150" lvl="2" indent="-285750">
              <a:buFont typeface="Arial" panose="020B0604020202020204" pitchFamily="34" charset="0"/>
              <a:buChar char="•"/>
            </a:pPr>
            <a:r>
              <a:rPr lang="en-US" sz="1600" dirty="0">
                <a:solidFill>
                  <a:schemeClr val="tx1"/>
                </a:solidFill>
              </a:rPr>
              <a:t>Accurate, if the simulation mesh and time were sufficiently large…</a:t>
            </a:r>
          </a:p>
          <a:p>
            <a:pPr marL="1200150" lvl="2" indent="-285750">
              <a:buFont typeface="Arial" panose="020B0604020202020204" pitchFamily="34" charset="0"/>
              <a:buChar char="•"/>
            </a:pPr>
            <a:r>
              <a:rPr lang="en-US" sz="1600" dirty="0">
                <a:solidFill>
                  <a:schemeClr val="tx1"/>
                </a:solidFill>
              </a:rPr>
              <a:t>Can be used to simulated complex apodization provide.</a:t>
            </a:r>
          </a:p>
          <a:p>
            <a:pPr marL="1200150" lvl="2"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r>
              <a:rPr lang="en-US" sz="1600" b="1" dirty="0">
                <a:solidFill>
                  <a:schemeClr val="tx1"/>
                </a:solidFill>
              </a:rPr>
              <a:t>Disadvantages:</a:t>
            </a:r>
          </a:p>
          <a:p>
            <a:pPr marL="1200150" lvl="2" indent="-285750">
              <a:buFont typeface="Arial" panose="020B0604020202020204" pitchFamily="34" charset="0"/>
              <a:buChar char="•"/>
            </a:pPr>
            <a:r>
              <a:rPr lang="en-US" sz="1600" dirty="0">
                <a:solidFill>
                  <a:schemeClr val="tx1"/>
                </a:solidFill>
              </a:rPr>
              <a:t>Very lengthy simulation time!</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10" name="Picture 9">
            <a:extLst>
              <a:ext uri="{FF2B5EF4-FFF2-40B4-BE49-F238E27FC236}">
                <a16:creationId xmlns:a16="http://schemas.microsoft.com/office/drawing/2014/main" id="{DFE3BE04-675D-4049-8721-981F25791918}"/>
              </a:ext>
            </a:extLst>
          </p:cNvPr>
          <p:cNvPicPr>
            <a:picLocks noChangeAspect="1"/>
          </p:cNvPicPr>
          <p:nvPr/>
        </p:nvPicPr>
        <p:blipFill>
          <a:blip r:embed="rId2"/>
          <a:stretch>
            <a:fillRect/>
          </a:stretch>
        </p:blipFill>
        <p:spPr>
          <a:xfrm>
            <a:off x="6966264" y="1796408"/>
            <a:ext cx="3162144" cy="2354629"/>
          </a:xfrm>
          <a:prstGeom prst="rect">
            <a:avLst/>
          </a:prstGeom>
        </p:spPr>
      </p:pic>
    </p:spTree>
    <p:extLst>
      <p:ext uri="{BB962C8B-B14F-4D97-AF65-F5344CB8AC3E}">
        <p14:creationId xmlns:p14="http://schemas.microsoft.com/office/powerpoint/2010/main" val="9795829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2D/3D FDTD</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dirty="0">
                <a:solidFill>
                  <a:schemeClr val="tx1"/>
                </a:solidFill>
              </a:rPr>
              <a:t>Open new FDTD project and load sample code </a:t>
            </a:r>
            <a:r>
              <a:rPr lang="en-US" sz="1600" b="1" i="1" dirty="0">
                <a:solidFill>
                  <a:schemeClr val="tx1"/>
                </a:solidFill>
              </a:rPr>
              <a:t> </a:t>
            </a:r>
            <a:r>
              <a:rPr lang="en-US" sz="1600" b="1" i="1" dirty="0" err="1">
                <a:solidFill>
                  <a:schemeClr val="tx1"/>
                </a:solidFill>
              </a:rPr>
              <a:t>MAIN_FDTD.lsf</a:t>
            </a:r>
            <a:endParaRPr lang="en-US" sz="1600" b="1" i="1" dirty="0">
              <a:solidFill>
                <a:schemeClr val="tx1"/>
              </a:solidFill>
            </a:endParaRPr>
          </a:p>
          <a:p>
            <a:pPr marL="742950" lvl="1" indent="-285750">
              <a:buFont typeface="Arial" panose="020B0604020202020204" pitchFamily="34" charset="0"/>
              <a:buChar char="•"/>
            </a:pPr>
            <a:endParaRPr lang="en-US" sz="1600" b="1" i="1" dirty="0">
              <a:solidFill>
                <a:schemeClr val="tx1"/>
              </a:solidFill>
            </a:endParaRPr>
          </a:p>
          <a:p>
            <a:pPr marL="742950" lvl="1" indent="-285750">
              <a:buFont typeface="Arial" panose="020B0604020202020204" pitchFamily="34" charset="0"/>
              <a:buChar char="•"/>
            </a:pPr>
            <a:r>
              <a:rPr lang="en-US" sz="1600" b="1" dirty="0">
                <a:solidFill>
                  <a:schemeClr val="tx1"/>
                </a:solidFill>
              </a:rPr>
              <a:t>Input parameters:</a:t>
            </a:r>
          </a:p>
          <a:p>
            <a:pPr marL="1200150" lvl="2" indent="-285750">
              <a:buFont typeface="Arial" panose="020B0604020202020204" pitchFamily="34" charset="0"/>
              <a:buChar char="•"/>
            </a:pPr>
            <a:r>
              <a:rPr lang="en-US" sz="1600" dirty="0">
                <a:solidFill>
                  <a:schemeClr val="tx1"/>
                </a:solidFill>
              </a:rPr>
              <a:t>Device physical parameters</a:t>
            </a:r>
          </a:p>
          <a:p>
            <a:pPr marL="1200150" lvl="2" indent="-285750">
              <a:buFont typeface="Arial" panose="020B0604020202020204" pitchFamily="34" charset="0"/>
              <a:buChar char="•"/>
            </a:pPr>
            <a:r>
              <a:rPr lang="en-US" sz="1600" dirty="0">
                <a:solidFill>
                  <a:schemeClr val="tx1"/>
                </a:solidFill>
              </a:rPr>
              <a:t>Simulation parameters</a:t>
            </a:r>
          </a:p>
          <a:p>
            <a:pPr marL="1200150" lvl="2"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r>
              <a:rPr lang="en-US" sz="1600" dirty="0">
                <a:solidFill>
                  <a:schemeClr val="tx1"/>
                </a:solidFill>
              </a:rPr>
              <a:t>You can create an S-parameters sweep as well.</a:t>
            </a:r>
          </a:p>
          <a:p>
            <a:pPr marL="1200150" lvl="2" indent="-285750">
              <a:buFont typeface="Arial" panose="020B0604020202020204" pitchFamily="34" charset="0"/>
              <a:buChar char="•"/>
            </a:pPr>
            <a:r>
              <a:rPr lang="en-US" sz="1600" dirty="0">
                <a:solidFill>
                  <a:schemeClr val="tx1"/>
                </a:solidFill>
              </a:rPr>
              <a:t>You can use ports symmetry.</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sp>
        <p:nvSpPr>
          <p:cNvPr id="6" name="TextBox 5">
            <a:extLst>
              <a:ext uri="{FF2B5EF4-FFF2-40B4-BE49-F238E27FC236}">
                <a16:creationId xmlns:a16="http://schemas.microsoft.com/office/drawing/2014/main" id="{A4AF53E4-AEA8-4DBF-8106-0D4962A23C85}"/>
              </a:ext>
            </a:extLst>
          </p:cNvPr>
          <p:cNvSpPr txBox="1"/>
          <p:nvPr/>
        </p:nvSpPr>
        <p:spPr>
          <a:xfrm>
            <a:off x="7881" y="5445224"/>
            <a:ext cx="5068175" cy="646331"/>
          </a:xfrm>
          <a:prstGeom prst="rect">
            <a:avLst/>
          </a:prstGeom>
          <a:noFill/>
        </p:spPr>
        <p:txBody>
          <a:bodyPr wrap="square" rtlCol="0">
            <a:spAutoFit/>
          </a:bodyPr>
          <a:lstStyle/>
          <a:p>
            <a:r>
              <a:rPr lang="en-US" sz="1200" dirty="0"/>
              <a:t>* There are rarely times you need to actually use 3D FDTD to simulate an entire length of a Bragg grating device. The example is added here for illustrating the inefficiency of the method relative to other methods.</a:t>
            </a:r>
          </a:p>
        </p:txBody>
      </p:sp>
      <p:pic>
        <p:nvPicPr>
          <p:cNvPr id="8" name="Picture 7">
            <a:extLst>
              <a:ext uri="{FF2B5EF4-FFF2-40B4-BE49-F238E27FC236}">
                <a16:creationId xmlns:a16="http://schemas.microsoft.com/office/drawing/2014/main" id="{2B5AEB40-F5C7-41E0-9483-173F2B7599B7}"/>
              </a:ext>
            </a:extLst>
          </p:cNvPr>
          <p:cNvPicPr>
            <a:picLocks noChangeAspect="1"/>
          </p:cNvPicPr>
          <p:nvPr/>
        </p:nvPicPr>
        <p:blipFill>
          <a:blip r:embed="rId2"/>
          <a:stretch>
            <a:fillRect/>
          </a:stretch>
        </p:blipFill>
        <p:spPr>
          <a:xfrm>
            <a:off x="6966264" y="1796408"/>
            <a:ext cx="3162144" cy="2354629"/>
          </a:xfrm>
          <a:prstGeom prst="rect">
            <a:avLst/>
          </a:prstGeom>
        </p:spPr>
      </p:pic>
      <p:pic>
        <p:nvPicPr>
          <p:cNvPr id="10" name="Picture 9">
            <a:extLst>
              <a:ext uri="{FF2B5EF4-FFF2-40B4-BE49-F238E27FC236}">
                <a16:creationId xmlns:a16="http://schemas.microsoft.com/office/drawing/2014/main" id="{6AE75DA0-1205-4451-8898-AE27C5E40627}"/>
              </a:ext>
            </a:extLst>
          </p:cNvPr>
          <p:cNvPicPr>
            <a:picLocks noChangeAspect="1"/>
          </p:cNvPicPr>
          <p:nvPr/>
        </p:nvPicPr>
        <p:blipFill>
          <a:blip r:embed="rId3"/>
          <a:stretch>
            <a:fillRect/>
          </a:stretch>
        </p:blipFill>
        <p:spPr>
          <a:xfrm>
            <a:off x="10149862" y="1796408"/>
            <a:ext cx="2051398" cy="3312390"/>
          </a:xfrm>
          <a:prstGeom prst="rect">
            <a:avLst/>
          </a:prstGeom>
        </p:spPr>
      </p:pic>
    </p:spTree>
    <p:extLst>
      <p:ext uri="{BB962C8B-B14F-4D97-AF65-F5344CB8AC3E}">
        <p14:creationId xmlns:p14="http://schemas.microsoft.com/office/powerpoint/2010/main" val="2815418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FDTD Bloch Boundary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fontScale="92500" lnSpcReduction="20000"/>
          </a:bodyPr>
          <a:lstStyle/>
          <a:p>
            <a:pPr marL="742950" lvl="1" indent="-285750">
              <a:buFont typeface="Arial" panose="020B0604020202020204" pitchFamily="34" charset="0"/>
              <a:buChar char="•"/>
            </a:pPr>
            <a:r>
              <a:rPr lang="en-US" sz="1600" b="1" dirty="0">
                <a:solidFill>
                  <a:schemeClr val="tx1"/>
                </a:solidFill>
              </a:rPr>
              <a:t>Uses FDTD solver:</a:t>
            </a:r>
          </a:p>
          <a:p>
            <a:pPr marL="1200150" lvl="2" indent="-285750">
              <a:buFont typeface="Arial" panose="020B0604020202020204" pitchFamily="34" charset="0"/>
              <a:buChar char="•"/>
            </a:pPr>
            <a:r>
              <a:rPr lang="en-US" sz="1600" dirty="0">
                <a:solidFill>
                  <a:schemeClr val="tx1"/>
                </a:solidFill>
              </a:rPr>
              <a:t>Simulating one unit cell of a grating over an infinite length.</a:t>
            </a:r>
          </a:p>
          <a:p>
            <a:pPr lvl="2"/>
            <a:endParaRPr lang="en-US" sz="1600" dirty="0">
              <a:solidFill>
                <a:schemeClr val="tx1"/>
              </a:solidFill>
            </a:endParaRPr>
          </a:p>
          <a:p>
            <a:pPr lvl="2"/>
            <a:endParaRPr lang="en-US" sz="1600" dirty="0">
              <a:solidFill>
                <a:schemeClr val="tx1"/>
              </a:solidFill>
            </a:endParaRPr>
          </a:p>
          <a:p>
            <a:pPr marL="742950" lvl="1" indent="-285750">
              <a:buFont typeface="Arial" panose="020B0604020202020204" pitchFamily="34" charset="0"/>
              <a:buChar char="•"/>
            </a:pPr>
            <a:r>
              <a:rPr lang="en-US" sz="1600" b="1" dirty="0">
                <a:solidFill>
                  <a:schemeClr val="tx1"/>
                </a:solidFill>
              </a:rPr>
              <a:t>Advantages:</a:t>
            </a:r>
          </a:p>
          <a:p>
            <a:pPr marL="1200150" lvl="2" indent="-285750">
              <a:buFont typeface="Arial" panose="020B0604020202020204" pitchFamily="34" charset="0"/>
              <a:buChar char="•"/>
            </a:pPr>
            <a:r>
              <a:rPr lang="en-US" sz="1600" dirty="0">
                <a:solidFill>
                  <a:schemeClr val="tx1"/>
                </a:solidFill>
              </a:rPr>
              <a:t>Relatively fast simulation with the most accurate results.</a:t>
            </a:r>
          </a:p>
          <a:p>
            <a:pPr marL="1200150" lvl="2" indent="-285750">
              <a:buFont typeface="Arial" panose="020B0604020202020204" pitchFamily="34" charset="0"/>
              <a:buChar char="•"/>
            </a:pP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Can be used to perform various parametric sweeps.</a:t>
            </a:r>
          </a:p>
          <a:p>
            <a:pPr lvl="2"/>
            <a:endParaRPr lang="en-US" sz="1600" dirty="0">
              <a:solidFill>
                <a:schemeClr val="tx1"/>
              </a:solidFill>
            </a:endParaRPr>
          </a:p>
          <a:p>
            <a:pPr marL="742950" lvl="1" indent="-285750">
              <a:buFont typeface="Arial" panose="020B0604020202020204" pitchFamily="34" charset="0"/>
              <a:buChar char="•"/>
            </a:pPr>
            <a:r>
              <a:rPr lang="en-US" sz="1600" b="1" dirty="0">
                <a:solidFill>
                  <a:schemeClr val="tx1"/>
                </a:solidFill>
              </a:rPr>
              <a:t>Disadvantages:</a:t>
            </a:r>
          </a:p>
          <a:p>
            <a:pPr marL="1200150" lvl="2" indent="-285750">
              <a:buFont typeface="Arial" panose="020B0604020202020204" pitchFamily="34" charset="0"/>
              <a:buChar char="•"/>
            </a:pPr>
            <a:r>
              <a:rPr lang="en-US" sz="1600" dirty="0">
                <a:solidFill>
                  <a:schemeClr val="tx1"/>
                </a:solidFill>
              </a:rPr>
              <a:t>Cannot simulate the output spectra of advanced </a:t>
            </a:r>
            <a:r>
              <a:rPr lang="en-US" sz="1600" dirty="0" err="1">
                <a:solidFill>
                  <a:schemeClr val="tx1"/>
                </a:solidFill>
              </a:rPr>
              <a:t>apodized</a:t>
            </a:r>
            <a:r>
              <a:rPr lang="en-US" sz="1600" dirty="0">
                <a:solidFill>
                  <a:schemeClr val="tx1"/>
                </a:solidFill>
              </a:rPr>
              <a:t> devices (directly).</a:t>
            </a:r>
          </a:p>
          <a:p>
            <a:pPr lvl="2"/>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Does not show the output spectra of the device</a:t>
            </a:r>
          </a:p>
          <a:p>
            <a:pPr lvl="2"/>
            <a:endParaRPr lang="en-US" sz="1600" dirty="0">
              <a:solidFill>
                <a:schemeClr val="tx1"/>
              </a:solidFill>
            </a:endParaRPr>
          </a:p>
          <a:p>
            <a:pPr marL="742950" lvl="1" indent="-285750">
              <a:buFont typeface="Arial" panose="020B0604020202020204" pitchFamily="34" charset="0"/>
              <a:buChar char="•"/>
            </a:pPr>
            <a:r>
              <a:rPr lang="en-US" sz="1600" dirty="0">
                <a:solidFill>
                  <a:schemeClr val="tx1"/>
                </a:solidFill>
              </a:rPr>
              <a:t>More at:</a:t>
            </a:r>
          </a:p>
          <a:p>
            <a:pPr marL="1200150" lvl="2" indent="-285750">
              <a:buFont typeface="Arial" panose="020B0604020202020204" pitchFamily="34" charset="0"/>
              <a:buChar char="•"/>
            </a:pPr>
            <a:r>
              <a:rPr lang="en-US" sz="900" dirty="0">
                <a:solidFill>
                  <a:schemeClr val="tx1"/>
                </a:solidFill>
                <a:hlinkClick r:id="rId2">
                  <a:extLst>
                    <a:ext uri="{A12FA001-AC4F-418D-AE19-62706E023703}">
                      <ahyp:hlinkClr xmlns:ahyp="http://schemas.microsoft.com/office/drawing/2018/hyperlinkcolor" val="tx"/>
                    </a:ext>
                  </a:extLst>
                </a:hlinkClick>
              </a:rPr>
              <a:t>https://support.lumerical.com/hc/en-us/articles/360042304394-Bragg-Grating-Initial-Design-with-FDTD</a:t>
            </a:r>
            <a:endParaRPr lang="en-US" sz="900" dirty="0">
              <a:solidFill>
                <a:schemeClr val="tx1"/>
              </a:solidFill>
            </a:endParaRPr>
          </a:p>
          <a:p>
            <a:pPr lvl="2"/>
            <a:endParaRPr lang="en-US" sz="700" dirty="0">
              <a:solidFill>
                <a:schemeClr val="tx1"/>
              </a:solidFill>
            </a:endParaRPr>
          </a:p>
          <a:p>
            <a:pPr marL="742950" lvl="1" indent="-285750">
              <a:buFont typeface="Arial" panose="020B0604020202020204" pitchFamily="34" charset="0"/>
              <a:buChar char="•"/>
            </a:pPr>
            <a:endParaRPr lang="en-US" sz="1600"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9" name="Picture 8">
            <a:extLst>
              <a:ext uri="{FF2B5EF4-FFF2-40B4-BE49-F238E27FC236}">
                <a16:creationId xmlns:a16="http://schemas.microsoft.com/office/drawing/2014/main" id="{BFBD6B43-D497-4FA9-A456-D7E79F463166}"/>
              </a:ext>
            </a:extLst>
          </p:cNvPr>
          <p:cNvPicPr>
            <a:picLocks noChangeAspect="1"/>
          </p:cNvPicPr>
          <p:nvPr/>
        </p:nvPicPr>
        <p:blipFill>
          <a:blip r:embed="rId3"/>
          <a:stretch>
            <a:fillRect/>
          </a:stretch>
        </p:blipFill>
        <p:spPr>
          <a:xfrm>
            <a:off x="8194497" y="2023963"/>
            <a:ext cx="2961183" cy="4026171"/>
          </a:xfrm>
          <a:prstGeom prst="rect">
            <a:avLst/>
          </a:prstGeom>
        </p:spPr>
      </p:pic>
    </p:spTree>
    <p:extLst>
      <p:ext uri="{BB962C8B-B14F-4D97-AF65-F5344CB8AC3E}">
        <p14:creationId xmlns:p14="http://schemas.microsoft.com/office/powerpoint/2010/main" val="1965514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FDTD Bloch Boundary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dirty="0">
                <a:solidFill>
                  <a:schemeClr val="tx1"/>
                </a:solidFill>
              </a:rPr>
              <a:t>Two examples provided under ‘</a:t>
            </a:r>
            <a:r>
              <a:rPr lang="en-US" sz="1600" b="1" dirty="0" err="1">
                <a:solidFill>
                  <a:schemeClr val="tx1"/>
                </a:solidFill>
              </a:rPr>
              <a:t>Bandstructure</a:t>
            </a:r>
            <a:r>
              <a:rPr lang="en-US" sz="1600" dirty="0">
                <a:solidFill>
                  <a:schemeClr val="tx1"/>
                </a:solidFill>
              </a:rPr>
              <a:t>’</a:t>
            </a:r>
          </a:p>
          <a:p>
            <a:pPr marL="1200150" lvl="2" indent="-285750">
              <a:buFont typeface="Arial" panose="020B0604020202020204" pitchFamily="34" charset="0"/>
              <a:buChar char="•"/>
            </a:pPr>
            <a:r>
              <a:rPr lang="en-US" sz="1600" b="1" dirty="0">
                <a:solidFill>
                  <a:schemeClr val="tx1"/>
                </a:solidFill>
              </a:rPr>
              <a:t>Script-based: </a:t>
            </a:r>
            <a:r>
              <a:rPr lang="en-US" sz="1600" dirty="0">
                <a:solidFill>
                  <a:schemeClr val="tx1"/>
                </a:solidFill>
              </a:rPr>
              <a:t>run ‘</a:t>
            </a:r>
            <a:r>
              <a:rPr lang="en-US" sz="1600" dirty="0" err="1">
                <a:solidFill>
                  <a:schemeClr val="tx1"/>
                </a:solidFill>
              </a:rPr>
              <a:t>MAIN_Bandstructure.lsf</a:t>
            </a:r>
            <a:r>
              <a:rPr lang="en-US" sz="1600" dirty="0">
                <a:solidFill>
                  <a:schemeClr val="tx1"/>
                </a:solidFill>
              </a:rPr>
              <a:t>’ using FDTD script window with simulation and physical parameters. This is a “GUI”-less approach that will setup the simulation for you.</a:t>
            </a:r>
          </a:p>
          <a:p>
            <a:pPr marL="1200150" lvl="2" indent="-285750">
              <a:buFont typeface="Arial" panose="020B0604020202020204" pitchFamily="34" charset="0"/>
              <a:buChar char="•"/>
            </a:pPr>
            <a:endParaRPr lang="en-US" sz="1600" b="1" dirty="0">
              <a:solidFill>
                <a:schemeClr val="tx1"/>
              </a:solidFill>
            </a:endParaRPr>
          </a:p>
          <a:p>
            <a:pPr marL="1200150" lvl="2" indent="-285750">
              <a:buFont typeface="Arial" panose="020B0604020202020204" pitchFamily="34" charset="0"/>
              <a:buChar char="•"/>
            </a:pPr>
            <a:r>
              <a:rPr lang="en-US" sz="1600" b="1" dirty="0">
                <a:solidFill>
                  <a:schemeClr val="tx1"/>
                </a:solidFill>
              </a:rPr>
              <a:t>Project-based: </a:t>
            </a:r>
            <a:r>
              <a:rPr lang="en-US" sz="1600" dirty="0">
                <a:solidFill>
                  <a:schemeClr val="tx1"/>
                </a:solidFill>
              </a:rPr>
              <a:t>open “</a:t>
            </a:r>
            <a:r>
              <a:rPr lang="en-US" sz="1600" dirty="0" err="1">
                <a:solidFill>
                  <a:schemeClr val="tx1"/>
                </a:solidFill>
              </a:rPr>
              <a:t>Bragg_bandstructure.fsp</a:t>
            </a:r>
            <a:r>
              <a:rPr lang="en-US" sz="1600" dirty="0">
                <a:solidFill>
                  <a:schemeClr val="tx1"/>
                </a:solidFill>
              </a:rPr>
              <a:t>’ using FDTD and configure the simulation settings under “model” and physical settings under “Bragg” objects.</a:t>
            </a:r>
          </a:p>
          <a:p>
            <a:pPr marL="1657350" lvl="3" indent="-285750">
              <a:buFont typeface="Arial" panose="020B0604020202020204" pitchFamily="34" charset="0"/>
              <a:buChar char="•"/>
            </a:pPr>
            <a:r>
              <a:rPr lang="en-US" sz="1600" dirty="0">
                <a:solidFill>
                  <a:schemeClr val="tx1"/>
                </a:solidFill>
              </a:rPr>
              <a:t>Sample parametric sweeps were setup in this project as an example.</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6" name="Picture 5">
            <a:extLst>
              <a:ext uri="{FF2B5EF4-FFF2-40B4-BE49-F238E27FC236}">
                <a16:creationId xmlns:a16="http://schemas.microsoft.com/office/drawing/2014/main" id="{EF3610CD-BF14-4041-858F-127BD2FEF709}"/>
              </a:ext>
            </a:extLst>
          </p:cNvPr>
          <p:cNvPicPr>
            <a:picLocks noChangeAspect="1"/>
          </p:cNvPicPr>
          <p:nvPr/>
        </p:nvPicPr>
        <p:blipFill>
          <a:blip r:embed="rId2"/>
          <a:stretch>
            <a:fillRect/>
          </a:stretch>
        </p:blipFill>
        <p:spPr>
          <a:xfrm>
            <a:off x="7363333" y="1845734"/>
            <a:ext cx="4535488" cy="2596536"/>
          </a:xfrm>
          <a:prstGeom prst="rect">
            <a:avLst/>
          </a:prstGeom>
        </p:spPr>
      </p:pic>
      <p:pic>
        <p:nvPicPr>
          <p:cNvPr id="7" name="Picture 6">
            <a:extLst>
              <a:ext uri="{FF2B5EF4-FFF2-40B4-BE49-F238E27FC236}">
                <a16:creationId xmlns:a16="http://schemas.microsoft.com/office/drawing/2014/main" id="{07276D2C-21F5-4163-95C7-CEE402042C81}"/>
              </a:ext>
            </a:extLst>
          </p:cNvPr>
          <p:cNvPicPr>
            <a:picLocks noChangeAspect="1"/>
          </p:cNvPicPr>
          <p:nvPr/>
        </p:nvPicPr>
        <p:blipFill>
          <a:blip r:embed="rId3"/>
          <a:stretch>
            <a:fillRect/>
          </a:stretch>
        </p:blipFill>
        <p:spPr>
          <a:xfrm>
            <a:off x="9020342" y="4040372"/>
            <a:ext cx="2623362" cy="2167382"/>
          </a:xfrm>
          <a:prstGeom prst="rect">
            <a:avLst/>
          </a:prstGeom>
        </p:spPr>
      </p:pic>
      <p:cxnSp>
        <p:nvCxnSpPr>
          <p:cNvPr id="8" name="Straight Arrow Connector 7">
            <a:extLst>
              <a:ext uri="{FF2B5EF4-FFF2-40B4-BE49-F238E27FC236}">
                <a16:creationId xmlns:a16="http://schemas.microsoft.com/office/drawing/2014/main" id="{23DA1DDF-F976-4C7B-96CE-7A523EDA0532}"/>
              </a:ext>
            </a:extLst>
          </p:cNvPr>
          <p:cNvCxnSpPr>
            <a:cxnSpLocks/>
          </p:cNvCxnSpPr>
          <p:nvPr/>
        </p:nvCxnSpPr>
        <p:spPr>
          <a:xfrm>
            <a:off x="7814930" y="2668772"/>
            <a:ext cx="1205412" cy="1446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668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Outline</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p:txBody>
          <a:bodyPr/>
          <a:lstStyle/>
          <a:p>
            <a:pPr marL="742950" lvl="1" indent="-285750">
              <a:buFont typeface="Arial" panose="020B0604020202020204" pitchFamily="34" charset="0"/>
              <a:buChar char="•"/>
            </a:pPr>
            <a:r>
              <a:rPr lang="en-US" sz="1600" b="1" dirty="0">
                <a:solidFill>
                  <a:schemeClr val="tx1"/>
                </a:solidFill>
              </a:rPr>
              <a:t>Bragg gratings:</a:t>
            </a:r>
          </a:p>
          <a:p>
            <a:pPr marL="1200150" lvl="2" indent="-285750">
              <a:buFont typeface="Arial" panose="020B0604020202020204" pitchFamily="34" charset="0"/>
              <a:buChar char="•"/>
            </a:pPr>
            <a:r>
              <a:rPr lang="en-US" sz="1600" dirty="0">
                <a:solidFill>
                  <a:schemeClr val="tx1"/>
                </a:solidFill>
              </a:rPr>
              <a:t>Motivation and application</a:t>
            </a:r>
          </a:p>
          <a:p>
            <a:pPr marL="1200150" lvl="2" indent="-285750">
              <a:buFont typeface="Arial" panose="020B0604020202020204" pitchFamily="34" charset="0"/>
              <a:buChar char="•"/>
            </a:pPr>
            <a:r>
              <a:rPr lang="en-US" sz="1600" dirty="0">
                <a:solidFill>
                  <a:schemeClr val="tx1"/>
                </a:solidFill>
              </a:rPr>
              <a:t>Theoretical approach: Transfer-Matrix Method (TMM)</a:t>
            </a:r>
          </a:p>
          <a:p>
            <a:pPr marL="1200150" lvl="2" indent="-285750">
              <a:buFont typeface="Arial" panose="020B0604020202020204" pitchFamily="34" charset="0"/>
              <a:buChar char="•"/>
            </a:pPr>
            <a:r>
              <a:rPr lang="en-US" sz="1600" dirty="0">
                <a:solidFill>
                  <a:schemeClr val="tx1"/>
                </a:solidFill>
              </a:rPr>
              <a:t>Theoretical approach: Coupled-mode theory (CMT)</a:t>
            </a:r>
          </a:p>
          <a:p>
            <a:pPr marL="1200150" lvl="2" indent="-285750">
              <a:buFont typeface="Arial" panose="020B0604020202020204" pitchFamily="34" charset="0"/>
              <a:buChar char="•"/>
            </a:pPr>
            <a:r>
              <a:rPr lang="en-US" sz="1600" dirty="0">
                <a:solidFill>
                  <a:schemeClr val="tx1"/>
                </a:solidFill>
              </a:rPr>
              <a:t>Simulation: </a:t>
            </a:r>
            <a:r>
              <a:rPr lang="en-US" sz="1600" dirty="0" err="1">
                <a:solidFill>
                  <a:schemeClr val="tx1"/>
                </a:solidFill>
              </a:rPr>
              <a:t>Lumerical</a:t>
            </a:r>
            <a:r>
              <a:rPr lang="en-US" sz="1600" dirty="0">
                <a:solidFill>
                  <a:schemeClr val="tx1"/>
                </a:solidFill>
              </a:rPr>
              <a:t> EME</a:t>
            </a:r>
          </a:p>
          <a:p>
            <a:pPr marL="1200150" lvl="2" indent="-285750">
              <a:buFont typeface="Arial" panose="020B0604020202020204" pitchFamily="34" charset="0"/>
              <a:buChar char="•"/>
            </a:pPr>
            <a:r>
              <a:rPr lang="en-US" sz="1600" dirty="0">
                <a:solidFill>
                  <a:schemeClr val="tx1"/>
                </a:solidFill>
              </a:rPr>
              <a:t>Simulation: </a:t>
            </a:r>
            <a:r>
              <a:rPr lang="en-US" sz="1600" dirty="0" err="1">
                <a:solidFill>
                  <a:schemeClr val="tx1"/>
                </a:solidFill>
              </a:rPr>
              <a:t>Lumerical</a:t>
            </a:r>
            <a:r>
              <a:rPr lang="en-US" sz="1600" dirty="0">
                <a:solidFill>
                  <a:schemeClr val="tx1"/>
                </a:solidFill>
              </a:rPr>
              <a:t> 3D/2D FDTD</a:t>
            </a:r>
          </a:p>
          <a:p>
            <a:pPr marL="1200150" lvl="2" indent="-285750">
              <a:buFont typeface="Arial" panose="020B0604020202020204" pitchFamily="34" charset="0"/>
              <a:buChar char="•"/>
            </a:pPr>
            <a:r>
              <a:rPr lang="en-US" sz="1600" dirty="0">
                <a:solidFill>
                  <a:schemeClr val="tx1"/>
                </a:solidFill>
              </a:rPr>
              <a:t>Simulation: </a:t>
            </a:r>
            <a:r>
              <a:rPr lang="en-US" sz="1600" dirty="0" err="1">
                <a:solidFill>
                  <a:schemeClr val="tx1"/>
                </a:solidFill>
              </a:rPr>
              <a:t>Lumerical</a:t>
            </a:r>
            <a:r>
              <a:rPr lang="en-US" sz="1600" dirty="0">
                <a:solidFill>
                  <a:schemeClr val="tx1"/>
                </a:solidFill>
              </a:rPr>
              <a:t> FDTD Band-structure</a:t>
            </a:r>
          </a:p>
          <a:p>
            <a:pPr marL="1200150" lvl="2"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r>
              <a:rPr lang="en-US" sz="1600" b="1" dirty="0">
                <a:solidFill>
                  <a:schemeClr val="tx1"/>
                </a:solidFill>
              </a:rPr>
              <a:t>Contra-directional couplers:</a:t>
            </a:r>
          </a:p>
          <a:p>
            <a:pPr marL="1200150" lvl="2" indent="-285750">
              <a:buFont typeface="Arial" panose="020B0604020202020204" pitchFamily="34" charset="0"/>
              <a:buChar char="•"/>
            </a:pPr>
            <a:r>
              <a:rPr lang="en-US" sz="1600" dirty="0">
                <a:solidFill>
                  <a:schemeClr val="tx1"/>
                </a:solidFill>
              </a:rPr>
              <a:t>Motivation and application</a:t>
            </a:r>
          </a:p>
          <a:p>
            <a:pPr marL="1200150" lvl="2" indent="-285750">
              <a:buFont typeface="Arial" panose="020B0604020202020204" pitchFamily="34" charset="0"/>
              <a:buChar char="•"/>
            </a:pPr>
            <a:r>
              <a:rPr lang="en-US" sz="1600" dirty="0">
                <a:solidFill>
                  <a:schemeClr val="tx1"/>
                </a:solidFill>
              </a:rPr>
              <a:t>Simulation flow</a:t>
            </a:r>
          </a:p>
          <a:p>
            <a:pPr marL="1200150" lvl="2" indent="-285750">
              <a:buFont typeface="Arial" panose="020B0604020202020204" pitchFamily="34" charset="0"/>
              <a:buChar char="•"/>
            </a:pPr>
            <a:endParaRPr lang="en-US"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spTree>
    <p:extLst>
      <p:ext uri="{BB962C8B-B14F-4D97-AF65-F5344CB8AC3E}">
        <p14:creationId xmlns:p14="http://schemas.microsoft.com/office/powerpoint/2010/main" val="1161882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FDTD Bloch Boundary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 (method 1, script base):</a:t>
            </a:r>
          </a:p>
          <a:p>
            <a:pPr marL="1200150" lvl="2" indent="-285750">
              <a:buFont typeface="Arial" panose="020B0604020202020204" pitchFamily="34" charset="0"/>
              <a:buChar char="•"/>
            </a:pPr>
            <a:r>
              <a:rPr lang="en-US" sz="1600" dirty="0">
                <a:solidFill>
                  <a:schemeClr val="tx1"/>
                </a:solidFill>
              </a:rPr>
              <a:t>Download the scripts script_base.zip and open a blank FDTD project</a:t>
            </a:r>
          </a:p>
          <a:p>
            <a:pPr marL="1200150" lvl="2" indent="-285750">
              <a:buFont typeface="Arial" panose="020B0604020202020204" pitchFamily="34" charset="0"/>
              <a:buChar char="•"/>
            </a:pP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From FDTD, load the script </a:t>
            </a:r>
            <a:r>
              <a:rPr lang="en-US" sz="1600" i="1" dirty="0" err="1">
                <a:solidFill>
                  <a:schemeClr val="tx1"/>
                </a:solidFill>
              </a:rPr>
              <a:t>MAIN_Bandstructure.lsf</a:t>
            </a:r>
            <a:endParaRPr lang="en-US" sz="1600" i="1" dirty="0">
              <a:solidFill>
                <a:schemeClr val="tx1"/>
              </a:solidFill>
            </a:endParaRPr>
          </a:p>
          <a:p>
            <a:pPr marL="1200150" lvl="2" indent="-285750">
              <a:buFont typeface="Arial" panose="020B0604020202020204" pitchFamily="34" charset="0"/>
              <a:buChar char="•"/>
            </a:pP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Adjust the simulation parameters to your needs (wavelength range, polarization, mesh accuracy</a:t>
            </a:r>
          </a:p>
          <a:p>
            <a:pPr marL="1200150" lvl="2" indent="-285750">
              <a:buFont typeface="Arial" panose="020B0604020202020204" pitchFamily="34" charset="0"/>
              <a:buChar char="•"/>
            </a:pPr>
            <a:endParaRPr lang="en-US"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9" name="Picture 8">
            <a:extLst>
              <a:ext uri="{FF2B5EF4-FFF2-40B4-BE49-F238E27FC236}">
                <a16:creationId xmlns:a16="http://schemas.microsoft.com/office/drawing/2014/main" id="{1D1D76FD-B789-4977-933F-1FE49039B72A}"/>
              </a:ext>
            </a:extLst>
          </p:cNvPr>
          <p:cNvPicPr>
            <a:picLocks noChangeAspect="1"/>
          </p:cNvPicPr>
          <p:nvPr/>
        </p:nvPicPr>
        <p:blipFill>
          <a:blip r:embed="rId2"/>
          <a:stretch>
            <a:fillRect/>
          </a:stretch>
        </p:blipFill>
        <p:spPr>
          <a:xfrm>
            <a:off x="8244492" y="2157627"/>
            <a:ext cx="2911188" cy="1521358"/>
          </a:xfrm>
          <a:prstGeom prst="rect">
            <a:avLst/>
          </a:prstGeom>
        </p:spPr>
      </p:pic>
    </p:spTree>
    <p:extLst>
      <p:ext uri="{BB962C8B-B14F-4D97-AF65-F5344CB8AC3E}">
        <p14:creationId xmlns:p14="http://schemas.microsoft.com/office/powerpoint/2010/main" val="369048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FDTD Bloch Boundary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 (method 1, script base):</a:t>
            </a:r>
          </a:p>
          <a:p>
            <a:pPr marL="1200150" lvl="2" indent="-285750">
              <a:buFont typeface="Arial" panose="020B0604020202020204" pitchFamily="34" charset="0"/>
              <a:buChar char="•"/>
            </a:pPr>
            <a:r>
              <a:rPr lang="en-US" sz="1600" dirty="0">
                <a:solidFill>
                  <a:schemeClr val="tx1"/>
                </a:solidFill>
              </a:rPr>
              <a:t>Adjust the device geometry, material, and process stack settings to your needs. Currently the default settings are set for SOI in mind, but it can be changed to any platform.</a:t>
            </a:r>
            <a:endParaRPr lang="en-US"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6" name="Picture 5">
            <a:extLst>
              <a:ext uri="{FF2B5EF4-FFF2-40B4-BE49-F238E27FC236}">
                <a16:creationId xmlns:a16="http://schemas.microsoft.com/office/drawing/2014/main" id="{AD8DD80D-6181-460D-A11D-677F2A771045}"/>
              </a:ext>
            </a:extLst>
          </p:cNvPr>
          <p:cNvPicPr>
            <a:picLocks noChangeAspect="1"/>
          </p:cNvPicPr>
          <p:nvPr/>
        </p:nvPicPr>
        <p:blipFill>
          <a:blip r:embed="rId2"/>
          <a:stretch>
            <a:fillRect/>
          </a:stretch>
        </p:blipFill>
        <p:spPr>
          <a:xfrm>
            <a:off x="3572489" y="3637344"/>
            <a:ext cx="6744641" cy="2514951"/>
          </a:xfrm>
          <a:prstGeom prst="rect">
            <a:avLst/>
          </a:prstGeom>
        </p:spPr>
      </p:pic>
    </p:spTree>
    <p:extLst>
      <p:ext uri="{BB962C8B-B14F-4D97-AF65-F5344CB8AC3E}">
        <p14:creationId xmlns:p14="http://schemas.microsoft.com/office/powerpoint/2010/main" val="3154184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FDTD Bloch Boundary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 (method 1, script base):</a:t>
            </a:r>
          </a:p>
          <a:p>
            <a:pPr marL="1200150" lvl="2" indent="-285750">
              <a:buFont typeface="Arial" panose="020B0604020202020204" pitchFamily="34" charset="0"/>
              <a:buChar char="•"/>
            </a:pPr>
            <a:r>
              <a:rPr lang="en-US" sz="1600" dirty="0">
                <a:solidFill>
                  <a:schemeClr val="tx1"/>
                </a:solidFill>
              </a:rPr>
              <a:t>Run the script - given the current settings, it should run in under ~3 minutes.</a:t>
            </a:r>
          </a:p>
          <a:p>
            <a:pPr marL="1200150" lvl="2" indent="-285750">
              <a:buFont typeface="Arial" panose="020B0604020202020204" pitchFamily="34" charset="0"/>
              <a:buChar char="•"/>
            </a:pP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The script will extract the nulls bandwidth and central wavelength of the Bragg grating, which you can use to extract the Kappa (coupling coefficient) to be used in a coupled-mode theory model.</a:t>
            </a:r>
          </a:p>
          <a:p>
            <a:pPr marL="1200150" lvl="2" indent="-285750">
              <a:buFont typeface="Arial" panose="020B0604020202020204" pitchFamily="34" charset="0"/>
              <a:buChar char="•"/>
            </a:pP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You can visualize the results </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7" name="Picture 6">
            <a:extLst>
              <a:ext uri="{FF2B5EF4-FFF2-40B4-BE49-F238E27FC236}">
                <a16:creationId xmlns:a16="http://schemas.microsoft.com/office/drawing/2014/main" id="{8BF46549-C321-4D34-8A19-B3E3CD431538}"/>
              </a:ext>
            </a:extLst>
          </p:cNvPr>
          <p:cNvPicPr>
            <a:picLocks noChangeAspect="1"/>
          </p:cNvPicPr>
          <p:nvPr/>
        </p:nvPicPr>
        <p:blipFill>
          <a:blip r:embed="rId2"/>
          <a:stretch>
            <a:fillRect/>
          </a:stretch>
        </p:blipFill>
        <p:spPr>
          <a:xfrm>
            <a:off x="3799942" y="4611660"/>
            <a:ext cx="1746250" cy="1710716"/>
          </a:xfrm>
          <a:prstGeom prst="rect">
            <a:avLst/>
          </a:prstGeom>
        </p:spPr>
      </p:pic>
      <p:grpSp>
        <p:nvGrpSpPr>
          <p:cNvPr id="8" name="Group 7">
            <a:extLst>
              <a:ext uri="{FF2B5EF4-FFF2-40B4-BE49-F238E27FC236}">
                <a16:creationId xmlns:a16="http://schemas.microsoft.com/office/drawing/2014/main" id="{58663143-5FA7-49D9-A9B7-6E8ADAD3878A}"/>
              </a:ext>
            </a:extLst>
          </p:cNvPr>
          <p:cNvGrpSpPr/>
          <p:nvPr/>
        </p:nvGrpSpPr>
        <p:grpSpPr>
          <a:xfrm>
            <a:off x="6503369" y="3429000"/>
            <a:ext cx="3024336" cy="2759771"/>
            <a:chOff x="1979712" y="3312263"/>
            <a:chExt cx="3024336" cy="2759771"/>
          </a:xfrm>
        </p:grpSpPr>
        <p:pic>
          <p:nvPicPr>
            <p:cNvPr id="9" name="Picture 8">
              <a:extLst>
                <a:ext uri="{FF2B5EF4-FFF2-40B4-BE49-F238E27FC236}">
                  <a16:creationId xmlns:a16="http://schemas.microsoft.com/office/drawing/2014/main" id="{F96AAE7A-1992-447D-8495-D2D9FE76AB7A}"/>
                </a:ext>
              </a:extLst>
            </p:cNvPr>
            <p:cNvPicPr>
              <a:picLocks noChangeAspect="1"/>
            </p:cNvPicPr>
            <p:nvPr/>
          </p:nvPicPr>
          <p:blipFill>
            <a:blip r:embed="rId3"/>
            <a:stretch>
              <a:fillRect/>
            </a:stretch>
          </p:blipFill>
          <p:spPr>
            <a:xfrm>
              <a:off x="1979712" y="3312263"/>
              <a:ext cx="3024336" cy="2759771"/>
            </a:xfrm>
            <a:prstGeom prst="rect">
              <a:avLst/>
            </a:prstGeom>
          </p:spPr>
        </p:pic>
        <p:cxnSp>
          <p:nvCxnSpPr>
            <p:cNvPr id="10" name="Straight Connector 9">
              <a:extLst>
                <a:ext uri="{FF2B5EF4-FFF2-40B4-BE49-F238E27FC236}">
                  <a16:creationId xmlns:a16="http://schemas.microsoft.com/office/drawing/2014/main" id="{4201E8A5-5F8B-4E53-80F3-DAE5D4B1BA2F}"/>
                </a:ext>
              </a:extLst>
            </p:cNvPr>
            <p:cNvCxnSpPr/>
            <p:nvPr/>
          </p:nvCxnSpPr>
          <p:spPr>
            <a:xfrm>
              <a:off x="3203848" y="3312263"/>
              <a:ext cx="0" cy="256500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C83CB65-7CC0-450C-B813-818938854C41}"/>
                </a:ext>
              </a:extLst>
            </p:cNvPr>
            <p:cNvCxnSpPr/>
            <p:nvPr/>
          </p:nvCxnSpPr>
          <p:spPr>
            <a:xfrm>
              <a:off x="3923928" y="3312263"/>
              <a:ext cx="0" cy="260402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1C42C41-3CBC-4546-8B64-F8448EE8E7B2}"/>
                </a:ext>
              </a:extLst>
            </p:cNvPr>
            <p:cNvCxnSpPr/>
            <p:nvPr/>
          </p:nvCxnSpPr>
          <p:spPr>
            <a:xfrm>
              <a:off x="3275856" y="3429000"/>
              <a:ext cx="576064"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5DCB1D5-764E-4FEF-A8D3-A5510AEC1253}"/>
                </a:ext>
              </a:extLst>
            </p:cNvPr>
            <p:cNvSpPr/>
            <p:nvPr/>
          </p:nvSpPr>
          <p:spPr>
            <a:xfrm>
              <a:off x="3340242" y="3356992"/>
              <a:ext cx="429926" cy="369332"/>
            </a:xfrm>
            <a:prstGeom prst="rect">
              <a:avLst/>
            </a:prstGeom>
          </p:spPr>
          <p:txBody>
            <a:bodyPr wrap="none">
              <a:spAutoFit/>
            </a:bodyPr>
            <a:lstStyle/>
            <a:p>
              <a:r>
                <a:rPr lang="el-GR"/>
                <a:t>Δ</a:t>
              </a:r>
              <a:r>
                <a:rPr lang="el-GR" dirty="0"/>
                <a:t>λ</a:t>
              </a:r>
              <a:endParaRPr lang="en-US" dirty="0"/>
            </a:p>
          </p:txBody>
        </p:sp>
        <p:cxnSp>
          <p:nvCxnSpPr>
            <p:cNvPr id="14" name="Straight Connector 13">
              <a:extLst>
                <a:ext uri="{FF2B5EF4-FFF2-40B4-BE49-F238E27FC236}">
                  <a16:creationId xmlns:a16="http://schemas.microsoft.com/office/drawing/2014/main" id="{3D082F34-C00D-49B4-99C2-B0AFE4E2BC6A}"/>
                </a:ext>
              </a:extLst>
            </p:cNvPr>
            <p:cNvCxnSpPr/>
            <p:nvPr/>
          </p:nvCxnSpPr>
          <p:spPr>
            <a:xfrm>
              <a:off x="3563888" y="4149080"/>
              <a:ext cx="0" cy="1728192"/>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8AB1035-CA55-42DB-9492-CCB3F009FE7E}"/>
                </a:ext>
              </a:extLst>
            </p:cNvPr>
            <p:cNvSpPr/>
            <p:nvPr/>
          </p:nvSpPr>
          <p:spPr>
            <a:xfrm>
              <a:off x="3528668" y="5546952"/>
              <a:ext cx="413896" cy="369332"/>
            </a:xfrm>
            <a:prstGeom prst="rect">
              <a:avLst/>
            </a:prstGeom>
          </p:spPr>
          <p:txBody>
            <a:bodyPr wrap="none">
              <a:spAutoFit/>
            </a:bodyPr>
            <a:lstStyle/>
            <a:p>
              <a:r>
                <a:rPr lang="el-GR" dirty="0"/>
                <a:t>λ</a:t>
              </a:r>
              <a:r>
                <a:rPr lang="en-US" dirty="0"/>
                <a:t>o</a:t>
              </a:r>
            </a:p>
          </p:txBody>
        </p:sp>
      </p:grpSp>
      <p:pic>
        <p:nvPicPr>
          <p:cNvPr id="16" name="Picture 15">
            <a:extLst>
              <a:ext uri="{FF2B5EF4-FFF2-40B4-BE49-F238E27FC236}">
                <a16:creationId xmlns:a16="http://schemas.microsoft.com/office/drawing/2014/main" id="{CEC99EC1-345F-447D-BE9D-3EE1F0E896C1}"/>
              </a:ext>
            </a:extLst>
          </p:cNvPr>
          <p:cNvPicPr>
            <a:picLocks noChangeAspect="1"/>
          </p:cNvPicPr>
          <p:nvPr/>
        </p:nvPicPr>
        <p:blipFill>
          <a:blip r:embed="rId4"/>
          <a:stretch>
            <a:fillRect/>
          </a:stretch>
        </p:blipFill>
        <p:spPr>
          <a:xfrm>
            <a:off x="9543680" y="2773147"/>
            <a:ext cx="2648320" cy="1800476"/>
          </a:xfrm>
          <a:prstGeom prst="rect">
            <a:avLst/>
          </a:prstGeom>
        </p:spPr>
      </p:pic>
      <p:cxnSp>
        <p:nvCxnSpPr>
          <p:cNvPr id="17" name="Straight Arrow Connector 16">
            <a:extLst>
              <a:ext uri="{FF2B5EF4-FFF2-40B4-BE49-F238E27FC236}">
                <a16:creationId xmlns:a16="http://schemas.microsoft.com/office/drawing/2014/main" id="{3649CC13-327E-4E36-A91D-D22A607D865A}"/>
              </a:ext>
            </a:extLst>
          </p:cNvPr>
          <p:cNvCxnSpPr>
            <a:cxnSpLocks/>
            <a:endCxn id="9" idx="1"/>
          </p:cNvCxnSpPr>
          <p:nvPr/>
        </p:nvCxnSpPr>
        <p:spPr>
          <a:xfrm flipV="1">
            <a:off x="5376777" y="4808886"/>
            <a:ext cx="1126592" cy="1161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A58E553-7FE9-40EB-8AE7-3675A83C928C}"/>
              </a:ext>
            </a:extLst>
          </p:cNvPr>
          <p:cNvPicPr>
            <a:picLocks noChangeAspect="1"/>
          </p:cNvPicPr>
          <p:nvPr/>
        </p:nvPicPr>
        <p:blipFill>
          <a:blip r:embed="rId5"/>
          <a:stretch>
            <a:fillRect/>
          </a:stretch>
        </p:blipFill>
        <p:spPr>
          <a:xfrm>
            <a:off x="10100618" y="4835250"/>
            <a:ext cx="1841935" cy="1120465"/>
          </a:xfrm>
          <a:prstGeom prst="rect">
            <a:avLst/>
          </a:prstGeom>
        </p:spPr>
      </p:pic>
      <p:cxnSp>
        <p:nvCxnSpPr>
          <p:cNvPr id="19" name="Straight Arrow Connector 18">
            <a:extLst>
              <a:ext uri="{FF2B5EF4-FFF2-40B4-BE49-F238E27FC236}">
                <a16:creationId xmlns:a16="http://schemas.microsoft.com/office/drawing/2014/main" id="{72D92168-1932-4FF3-B568-3194A7717145}"/>
              </a:ext>
            </a:extLst>
          </p:cNvPr>
          <p:cNvCxnSpPr/>
          <p:nvPr/>
        </p:nvCxnSpPr>
        <p:spPr>
          <a:xfrm flipH="1">
            <a:off x="10463809" y="4093921"/>
            <a:ext cx="880070" cy="1207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D51D6EB-D551-4371-908C-3F660B4316CB}"/>
              </a:ext>
            </a:extLst>
          </p:cNvPr>
          <p:cNvSpPr/>
          <p:nvPr/>
        </p:nvSpPr>
        <p:spPr>
          <a:xfrm>
            <a:off x="11255897" y="4890954"/>
            <a:ext cx="576064" cy="57606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0C251EE-F4A0-4340-973F-DC30C7974A21}"/>
              </a:ext>
            </a:extLst>
          </p:cNvPr>
          <p:cNvCxnSpPr/>
          <p:nvPr/>
        </p:nvCxnSpPr>
        <p:spPr>
          <a:xfrm>
            <a:off x="8251592" y="3717906"/>
            <a:ext cx="3004305" cy="1264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432449F0-D0C2-4D93-905F-127017B32A45}"/>
              </a:ext>
            </a:extLst>
          </p:cNvPr>
          <p:cNvSpPr/>
          <p:nvPr/>
        </p:nvSpPr>
        <p:spPr>
          <a:xfrm>
            <a:off x="11023161" y="5389191"/>
            <a:ext cx="576064" cy="57606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BDC1A7A-A8FC-4E83-A077-A36CA538C8EA}"/>
              </a:ext>
            </a:extLst>
          </p:cNvPr>
          <p:cNvCxnSpPr/>
          <p:nvPr/>
        </p:nvCxnSpPr>
        <p:spPr>
          <a:xfrm flipV="1">
            <a:off x="8251592" y="5715815"/>
            <a:ext cx="2769993" cy="92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212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FDTD Bloch Boundary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 (method 2, project base):</a:t>
            </a:r>
          </a:p>
          <a:p>
            <a:pPr marL="1200150" lvl="2" indent="-285750">
              <a:buFont typeface="Arial" panose="020B0604020202020204" pitchFamily="34" charset="0"/>
              <a:buChar char="•"/>
            </a:pPr>
            <a:r>
              <a:rPr lang="en-US" sz="1600" dirty="0">
                <a:solidFill>
                  <a:schemeClr val="tx1"/>
                </a:solidFill>
              </a:rPr>
              <a:t>Download the scripts project_base.zip and open </a:t>
            </a:r>
            <a:r>
              <a:rPr lang="en-US" sz="1600" dirty="0" err="1">
                <a:solidFill>
                  <a:schemeClr val="tx1"/>
                </a:solidFill>
              </a:rPr>
              <a:t>Bragg_bandstructure.fsp</a:t>
            </a:r>
            <a:r>
              <a:rPr lang="en-US" sz="1600" dirty="0">
                <a:solidFill>
                  <a:schemeClr val="tx1"/>
                </a:solidFill>
              </a:rPr>
              <a:t> this is an already setup simulation project.</a:t>
            </a:r>
          </a:p>
          <a:p>
            <a:pPr marL="1200150" lvl="2" indent="-285750">
              <a:buFont typeface="Arial" panose="020B0604020202020204" pitchFamily="34" charset="0"/>
              <a:buChar char="•"/>
            </a:pPr>
            <a:endParaRPr lang="en-US" sz="1600" dirty="0">
              <a:solidFill>
                <a:schemeClr val="tx1"/>
              </a:solidFill>
            </a:endParaRPr>
          </a:p>
          <a:p>
            <a:pPr marL="1200150" lvl="2" indent="-285750">
              <a:buFont typeface="Arial" panose="020B0604020202020204" pitchFamily="34" charset="0"/>
              <a:buChar char="•"/>
            </a:pPr>
            <a:r>
              <a:rPr lang="en-US" sz="1600" dirty="0">
                <a:solidFill>
                  <a:schemeClr val="tx1"/>
                </a:solidFill>
              </a:rPr>
              <a:t>Right click on Model and edit the simulation settings and parameters to your requirements:</a:t>
            </a:r>
            <a:endParaRPr lang="en-US"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24" name="Picture 23">
            <a:extLst>
              <a:ext uri="{FF2B5EF4-FFF2-40B4-BE49-F238E27FC236}">
                <a16:creationId xmlns:a16="http://schemas.microsoft.com/office/drawing/2014/main" id="{D2693402-8F7F-4A0E-B9C9-2B821047E8CE}"/>
              </a:ext>
            </a:extLst>
          </p:cNvPr>
          <p:cNvPicPr>
            <a:picLocks noChangeAspect="1"/>
          </p:cNvPicPr>
          <p:nvPr/>
        </p:nvPicPr>
        <p:blipFill>
          <a:blip r:embed="rId2"/>
          <a:stretch>
            <a:fillRect/>
          </a:stretch>
        </p:blipFill>
        <p:spPr>
          <a:xfrm>
            <a:off x="7050013" y="3181327"/>
            <a:ext cx="5040540" cy="3167839"/>
          </a:xfrm>
          <a:prstGeom prst="rect">
            <a:avLst/>
          </a:prstGeom>
        </p:spPr>
      </p:pic>
      <p:pic>
        <p:nvPicPr>
          <p:cNvPr id="25" name="Picture 24">
            <a:extLst>
              <a:ext uri="{FF2B5EF4-FFF2-40B4-BE49-F238E27FC236}">
                <a16:creationId xmlns:a16="http://schemas.microsoft.com/office/drawing/2014/main" id="{05746E6F-29AC-4EEC-9591-6BF524626B15}"/>
              </a:ext>
            </a:extLst>
          </p:cNvPr>
          <p:cNvPicPr>
            <a:picLocks noChangeAspect="1"/>
          </p:cNvPicPr>
          <p:nvPr/>
        </p:nvPicPr>
        <p:blipFill>
          <a:blip r:embed="rId3"/>
          <a:stretch>
            <a:fillRect/>
          </a:stretch>
        </p:blipFill>
        <p:spPr>
          <a:xfrm>
            <a:off x="3614206" y="3785191"/>
            <a:ext cx="1881019" cy="2332793"/>
          </a:xfrm>
          <a:prstGeom prst="rect">
            <a:avLst/>
          </a:prstGeom>
        </p:spPr>
      </p:pic>
      <p:cxnSp>
        <p:nvCxnSpPr>
          <p:cNvPr id="26" name="Straight Arrow Connector 25">
            <a:extLst>
              <a:ext uri="{FF2B5EF4-FFF2-40B4-BE49-F238E27FC236}">
                <a16:creationId xmlns:a16="http://schemas.microsoft.com/office/drawing/2014/main" id="{CD9586BE-DA70-400D-AC25-1FA68FC8B218}"/>
              </a:ext>
            </a:extLst>
          </p:cNvPr>
          <p:cNvCxnSpPr>
            <a:endCxn id="24" idx="1"/>
          </p:cNvCxnSpPr>
          <p:nvPr/>
        </p:nvCxnSpPr>
        <p:spPr>
          <a:xfrm>
            <a:off x="5545944" y="4765246"/>
            <a:ext cx="15040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080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FDTD Bloch Boundary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 (method 2, project base):</a:t>
            </a:r>
          </a:p>
          <a:p>
            <a:pPr marL="1200150" lvl="2" indent="-285750">
              <a:buFont typeface="Arial" panose="020B0604020202020204" pitchFamily="34" charset="0"/>
              <a:buChar char="•"/>
            </a:pPr>
            <a:r>
              <a:rPr lang="en-US" sz="1600" dirty="0">
                <a:solidFill>
                  <a:schemeClr val="tx1"/>
                </a:solidFill>
              </a:rPr>
              <a:t>Right click on Bragg structure group and edit the device geometry, material, and process stack.</a:t>
            </a:r>
            <a:endParaRPr lang="en-US"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8" name="Picture 7">
            <a:extLst>
              <a:ext uri="{FF2B5EF4-FFF2-40B4-BE49-F238E27FC236}">
                <a16:creationId xmlns:a16="http://schemas.microsoft.com/office/drawing/2014/main" id="{D01BAA14-D96A-4E0A-992E-EE7E0F9D5E48}"/>
              </a:ext>
            </a:extLst>
          </p:cNvPr>
          <p:cNvPicPr>
            <a:picLocks noChangeAspect="1"/>
          </p:cNvPicPr>
          <p:nvPr/>
        </p:nvPicPr>
        <p:blipFill>
          <a:blip r:embed="rId2"/>
          <a:stretch>
            <a:fillRect/>
          </a:stretch>
        </p:blipFill>
        <p:spPr>
          <a:xfrm>
            <a:off x="7050013" y="3181327"/>
            <a:ext cx="5040540" cy="3167839"/>
          </a:xfrm>
          <a:prstGeom prst="rect">
            <a:avLst/>
          </a:prstGeom>
        </p:spPr>
      </p:pic>
      <p:pic>
        <p:nvPicPr>
          <p:cNvPr id="9" name="Picture 8">
            <a:extLst>
              <a:ext uri="{FF2B5EF4-FFF2-40B4-BE49-F238E27FC236}">
                <a16:creationId xmlns:a16="http://schemas.microsoft.com/office/drawing/2014/main" id="{5F2E3A7C-6F7F-47FA-9ACC-127B05C85B12}"/>
              </a:ext>
            </a:extLst>
          </p:cNvPr>
          <p:cNvPicPr>
            <a:picLocks noChangeAspect="1"/>
          </p:cNvPicPr>
          <p:nvPr/>
        </p:nvPicPr>
        <p:blipFill>
          <a:blip r:embed="rId3"/>
          <a:stretch>
            <a:fillRect/>
          </a:stretch>
        </p:blipFill>
        <p:spPr>
          <a:xfrm>
            <a:off x="3614206" y="3785191"/>
            <a:ext cx="1881019" cy="2332793"/>
          </a:xfrm>
          <a:prstGeom prst="rect">
            <a:avLst/>
          </a:prstGeom>
        </p:spPr>
      </p:pic>
      <p:cxnSp>
        <p:nvCxnSpPr>
          <p:cNvPr id="10" name="Straight Arrow Connector 9">
            <a:extLst>
              <a:ext uri="{FF2B5EF4-FFF2-40B4-BE49-F238E27FC236}">
                <a16:creationId xmlns:a16="http://schemas.microsoft.com/office/drawing/2014/main" id="{428DD9B3-1852-4EE5-8455-D11A332EA32C}"/>
              </a:ext>
            </a:extLst>
          </p:cNvPr>
          <p:cNvCxnSpPr>
            <a:endCxn id="8" idx="1"/>
          </p:cNvCxnSpPr>
          <p:nvPr/>
        </p:nvCxnSpPr>
        <p:spPr>
          <a:xfrm>
            <a:off x="5545944" y="4765246"/>
            <a:ext cx="15040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001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FDTD Bloch Boundary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 (method 2, project base):</a:t>
            </a:r>
          </a:p>
          <a:p>
            <a:pPr marL="1200150" lvl="2" indent="-285750">
              <a:buFont typeface="Arial" panose="020B0604020202020204" pitchFamily="34" charset="0"/>
              <a:buChar char="•"/>
            </a:pPr>
            <a:r>
              <a:rPr lang="en-US" sz="1600" dirty="0">
                <a:solidFill>
                  <a:schemeClr val="tx1"/>
                </a:solidFill>
              </a:rPr>
              <a:t>Run the simulation and let it run. Once the simulation is done you can right click on model and run the analysis to extract the coupling coefficient, bandwidth, and central wavelength of the Bragg grating.</a:t>
            </a:r>
            <a:endParaRPr lang="en-US"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11" name="Picture 10">
            <a:extLst>
              <a:ext uri="{FF2B5EF4-FFF2-40B4-BE49-F238E27FC236}">
                <a16:creationId xmlns:a16="http://schemas.microsoft.com/office/drawing/2014/main" id="{04C59C40-8283-457B-9C0D-2A6ED77E52F3}"/>
              </a:ext>
            </a:extLst>
          </p:cNvPr>
          <p:cNvPicPr>
            <a:picLocks noChangeAspect="1"/>
          </p:cNvPicPr>
          <p:nvPr/>
        </p:nvPicPr>
        <p:blipFill>
          <a:blip r:embed="rId2"/>
          <a:stretch>
            <a:fillRect/>
          </a:stretch>
        </p:blipFill>
        <p:spPr>
          <a:xfrm>
            <a:off x="3799942" y="4611660"/>
            <a:ext cx="1746250" cy="1710716"/>
          </a:xfrm>
          <a:prstGeom prst="rect">
            <a:avLst/>
          </a:prstGeom>
        </p:spPr>
      </p:pic>
      <p:grpSp>
        <p:nvGrpSpPr>
          <p:cNvPr id="12" name="Group 11">
            <a:extLst>
              <a:ext uri="{FF2B5EF4-FFF2-40B4-BE49-F238E27FC236}">
                <a16:creationId xmlns:a16="http://schemas.microsoft.com/office/drawing/2014/main" id="{9A5E9814-FA86-4A6F-9F1D-8C81FAB940C4}"/>
              </a:ext>
            </a:extLst>
          </p:cNvPr>
          <p:cNvGrpSpPr/>
          <p:nvPr/>
        </p:nvGrpSpPr>
        <p:grpSpPr>
          <a:xfrm>
            <a:off x="6503369" y="3429000"/>
            <a:ext cx="3024336" cy="2759771"/>
            <a:chOff x="1979712" y="3312263"/>
            <a:chExt cx="3024336" cy="2759771"/>
          </a:xfrm>
        </p:grpSpPr>
        <p:pic>
          <p:nvPicPr>
            <p:cNvPr id="13" name="Picture 12">
              <a:extLst>
                <a:ext uri="{FF2B5EF4-FFF2-40B4-BE49-F238E27FC236}">
                  <a16:creationId xmlns:a16="http://schemas.microsoft.com/office/drawing/2014/main" id="{FC33F3B4-0ACF-4B5C-A667-1549A46AF332}"/>
                </a:ext>
              </a:extLst>
            </p:cNvPr>
            <p:cNvPicPr>
              <a:picLocks noChangeAspect="1"/>
            </p:cNvPicPr>
            <p:nvPr/>
          </p:nvPicPr>
          <p:blipFill>
            <a:blip r:embed="rId3"/>
            <a:stretch>
              <a:fillRect/>
            </a:stretch>
          </p:blipFill>
          <p:spPr>
            <a:xfrm>
              <a:off x="1979712" y="3312263"/>
              <a:ext cx="3024336" cy="2759771"/>
            </a:xfrm>
            <a:prstGeom prst="rect">
              <a:avLst/>
            </a:prstGeom>
          </p:spPr>
        </p:pic>
        <p:cxnSp>
          <p:nvCxnSpPr>
            <p:cNvPr id="14" name="Straight Connector 13">
              <a:extLst>
                <a:ext uri="{FF2B5EF4-FFF2-40B4-BE49-F238E27FC236}">
                  <a16:creationId xmlns:a16="http://schemas.microsoft.com/office/drawing/2014/main" id="{554B51ED-3F62-46F7-A0F5-9B023D29BF04}"/>
                </a:ext>
              </a:extLst>
            </p:cNvPr>
            <p:cNvCxnSpPr/>
            <p:nvPr/>
          </p:nvCxnSpPr>
          <p:spPr>
            <a:xfrm>
              <a:off x="3203848" y="3312263"/>
              <a:ext cx="0" cy="256500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A9D622-EE22-4999-B602-2CE4E14AEAA1}"/>
                </a:ext>
              </a:extLst>
            </p:cNvPr>
            <p:cNvCxnSpPr/>
            <p:nvPr/>
          </p:nvCxnSpPr>
          <p:spPr>
            <a:xfrm>
              <a:off x="3923928" y="3312263"/>
              <a:ext cx="0" cy="260402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7F0FAB5-14B6-42BB-A9EC-9F809848EBD9}"/>
                </a:ext>
              </a:extLst>
            </p:cNvPr>
            <p:cNvCxnSpPr/>
            <p:nvPr/>
          </p:nvCxnSpPr>
          <p:spPr>
            <a:xfrm>
              <a:off x="3275856" y="3429000"/>
              <a:ext cx="576064"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1488A2E-A601-4E36-90B1-CA1CD4F74381}"/>
                </a:ext>
              </a:extLst>
            </p:cNvPr>
            <p:cNvSpPr/>
            <p:nvPr/>
          </p:nvSpPr>
          <p:spPr>
            <a:xfrm>
              <a:off x="3340242" y="3356992"/>
              <a:ext cx="429926" cy="369332"/>
            </a:xfrm>
            <a:prstGeom prst="rect">
              <a:avLst/>
            </a:prstGeom>
          </p:spPr>
          <p:txBody>
            <a:bodyPr wrap="none">
              <a:spAutoFit/>
            </a:bodyPr>
            <a:lstStyle/>
            <a:p>
              <a:r>
                <a:rPr lang="el-GR"/>
                <a:t>Δ</a:t>
              </a:r>
              <a:r>
                <a:rPr lang="el-GR" dirty="0"/>
                <a:t>λ</a:t>
              </a:r>
              <a:endParaRPr lang="en-US" dirty="0"/>
            </a:p>
          </p:txBody>
        </p:sp>
        <p:cxnSp>
          <p:nvCxnSpPr>
            <p:cNvPr id="18" name="Straight Connector 17">
              <a:extLst>
                <a:ext uri="{FF2B5EF4-FFF2-40B4-BE49-F238E27FC236}">
                  <a16:creationId xmlns:a16="http://schemas.microsoft.com/office/drawing/2014/main" id="{C2BEF757-A563-49BC-A683-0A052D10585B}"/>
                </a:ext>
              </a:extLst>
            </p:cNvPr>
            <p:cNvCxnSpPr/>
            <p:nvPr/>
          </p:nvCxnSpPr>
          <p:spPr>
            <a:xfrm>
              <a:off x="3563888" y="4149080"/>
              <a:ext cx="0" cy="1728192"/>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C26F9C9-F0B5-4119-966A-1BA68C310A93}"/>
                </a:ext>
              </a:extLst>
            </p:cNvPr>
            <p:cNvSpPr/>
            <p:nvPr/>
          </p:nvSpPr>
          <p:spPr>
            <a:xfrm>
              <a:off x="3528668" y="5546952"/>
              <a:ext cx="413896" cy="369332"/>
            </a:xfrm>
            <a:prstGeom prst="rect">
              <a:avLst/>
            </a:prstGeom>
          </p:spPr>
          <p:txBody>
            <a:bodyPr wrap="none">
              <a:spAutoFit/>
            </a:bodyPr>
            <a:lstStyle/>
            <a:p>
              <a:r>
                <a:rPr lang="el-GR" dirty="0"/>
                <a:t>λ</a:t>
              </a:r>
              <a:r>
                <a:rPr lang="en-US" dirty="0"/>
                <a:t>o</a:t>
              </a:r>
            </a:p>
          </p:txBody>
        </p:sp>
      </p:grpSp>
      <p:pic>
        <p:nvPicPr>
          <p:cNvPr id="20" name="Picture 19">
            <a:extLst>
              <a:ext uri="{FF2B5EF4-FFF2-40B4-BE49-F238E27FC236}">
                <a16:creationId xmlns:a16="http://schemas.microsoft.com/office/drawing/2014/main" id="{53AF6306-744A-46A9-93B2-64981361E9D3}"/>
              </a:ext>
            </a:extLst>
          </p:cNvPr>
          <p:cNvPicPr>
            <a:picLocks noChangeAspect="1"/>
          </p:cNvPicPr>
          <p:nvPr/>
        </p:nvPicPr>
        <p:blipFill>
          <a:blip r:embed="rId4"/>
          <a:stretch>
            <a:fillRect/>
          </a:stretch>
        </p:blipFill>
        <p:spPr>
          <a:xfrm>
            <a:off x="9543680" y="2773147"/>
            <a:ext cx="2648320" cy="1800476"/>
          </a:xfrm>
          <a:prstGeom prst="rect">
            <a:avLst/>
          </a:prstGeom>
        </p:spPr>
      </p:pic>
      <p:cxnSp>
        <p:nvCxnSpPr>
          <p:cNvPr id="21" name="Straight Arrow Connector 20">
            <a:extLst>
              <a:ext uri="{FF2B5EF4-FFF2-40B4-BE49-F238E27FC236}">
                <a16:creationId xmlns:a16="http://schemas.microsoft.com/office/drawing/2014/main" id="{6ECDC884-9066-496C-AB61-FB07E858F99A}"/>
              </a:ext>
            </a:extLst>
          </p:cNvPr>
          <p:cNvCxnSpPr>
            <a:cxnSpLocks/>
            <a:endCxn id="13" idx="1"/>
          </p:cNvCxnSpPr>
          <p:nvPr/>
        </p:nvCxnSpPr>
        <p:spPr>
          <a:xfrm flipV="1">
            <a:off x="5376777" y="4808886"/>
            <a:ext cx="1126592" cy="11615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B86F794-7E8D-49B3-A92E-6420E5E6C821}"/>
              </a:ext>
            </a:extLst>
          </p:cNvPr>
          <p:cNvPicPr>
            <a:picLocks noChangeAspect="1"/>
          </p:cNvPicPr>
          <p:nvPr/>
        </p:nvPicPr>
        <p:blipFill>
          <a:blip r:embed="rId5"/>
          <a:stretch>
            <a:fillRect/>
          </a:stretch>
        </p:blipFill>
        <p:spPr>
          <a:xfrm>
            <a:off x="10100618" y="4835250"/>
            <a:ext cx="1841935" cy="1120465"/>
          </a:xfrm>
          <a:prstGeom prst="rect">
            <a:avLst/>
          </a:prstGeom>
        </p:spPr>
      </p:pic>
      <p:cxnSp>
        <p:nvCxnSpPr>
          <p:cNvPr id="23" name="Straight Arrow Connector 22">
            <a:extLst>
              <a:ext uri="{FF2B5EF4-FFF2-40B4-BE49-F238E27FC236}">
                <a16:creationId xmlns:a16="http://schemas.microsoft.com/office/drawing/2014/main" id="{71A021C0-EC79-4185-B838-A932199DDCB7}"/>
              </a:ext>
            </a:extLst>
          </p:cNvPr>
          <p:cNvCxnSpPr/>
          <p:nvPr/>
        </p:nvCxnSpPr>
        <p:spPr>
          <a:xfrm flipH="1">
            <a:off x="10463809" y="4093921"/>
            <a:ext cx="880070" cy="1207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E3BA405-21DA-458A-B4FA-8F9D85FAEB27}"/>
              </a:ext>
            </a:extLst>
          </p:cNvPr>
          <p:cNvSpPr/>
          <p:nvPr/>
        </p:nvSpPr>
        <p:spPr>
          <a:xfrm>
            <a:off x="11255897" y="4890954"/>
            <a:ext cx="576064" cy="57606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3C16C224-C25B-4FF2-BF38-736089244C24}"/>
              </a:ext>
            </a:extLst>
          </p:cNvPr>
          <p:cNvCxnSpPr/>
          <p:nvPr/>
        </p:nvCxnSpPr>
        <p:spPr>
          <a:xfrm>
            <a:off x="8251592" y="3717906"/>
            <a:ext cx="3004305" cy="1264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BFDF05B-2C7B-46BB-8798-4CA3816DC52E}"/>
              </a:ext>
            </a:extLst>
          </p:cNvPr>
          <p:cNvSpPr/>
          <p:nvPr/>
        </p:nvSpPr>
        <p:spPr>
          <a:xfrm>
            <a:off x="11023161" y="5389191"/>
            <a:ext cx="576064" cy="57606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F92A8D63-C59B-4848-8653-9B6D5069E448}"/>
              </a:ext>
            </a:extLst>
          </p:cNvPr>
          <p:cNvCxnSpPr/>
          <p:nvPr/>
        </p:nvCxnSpPr>
        <p:spPr>
          <a:xfrm flipV="1">
            <a:off x="8251592" y="5715815"/>
            <a:ext cx="2769993" cy="92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90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FDTD Bloch Boundary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742950" lvl="1" indent="-285750">
              <a:buFont typeface="Arial" panose="020B0604020202020204" pitchFamily="34" charset="0"/>
              <a:buChar char="•"/>
            </a:pPr>
            <a:r>
              <a:rPr lang="en-US" sz="1600" b="1" dirty="0">
                <a:solidFill>
                  <a:schemeClr val="tx1"/>
                </a:solidFill>
              </a:rPr>
              <a:t>How to (method 2, project base):</a:t>
            </a:r>
          </a:p>
          <a:p>
            <a:pPr marL="1200150" lvl="2" indent="-285750">
              <a:buFont typeface="Arial" panose="020B0604020202020204" pitchFamily="34" charset="0"/>
              <a:buChar char="•"/>
            </a:pPr>
            <a:r>
              <a:rPr lang="en-US" sz="1600" dirty="0">
                <a:solidFill>
                  <a:schemeClr val="tx1"/>
                </a:solidFill>
              </a:rPr>
              <a:t>I provided sample parametric sweeps in the optimization and sweeps tab that will help you understand the effects of each of the following parameters:</a:t>
            </a:r>
          </a:p>
          <a:p>
            <a:pPr marL="1657350" lvl="3" indent="-285750">
              <a:buFont typeface="Arial" panose="020B0604020202020204" pitchFamily="34" charset="0"/>
              <a:buChar char="•"/>
            </a:pPr>
            <a:r>
              <a:rPr lang="en-US" sz="1600" dirty="0">
                <a:solidFill>
                  <a:schemeClr val="tx1"/>
                </a:solidFill>
              </a:rPr>
              <a:t>Perturbation width</a:t>
            </a:r>
          </a:p>
          <a:p>
            <a:pPr marL="1657350" lvl="3" indent="-285750">
              <a:buFont typeface="Arial" panose="020B0604020202020204" pitchFamily="34" charset="0"/>
              <a:buChar char="•"/>
            </a:pPr>
            <a:r>
              <a:rPr lang="en-US" sz="1600" dirty="0">
                <a:solidFill>
                  <a:schemeClr val="tx1"/>
                </a:solidFill>
              </a:rPr>
              <a:t>Sidewall angle</a:t>
            </a:r>
          </a:p>
          <a:p>
            <a:pPr marL="1657350" lvl="3" indent="-285750">
              <a:buFont typeface="Arial" panose="020B0604020202020204" pitchFamily="34" charset="0"/>
              <a:buChar char="•"/>
            </a:pPr>
            <a:r>
              <a:rPr lang="en-US" sz="1600" dirty="0">
                <a:solidFill>
                  <a:schemeClr val="tx1"/>
                </a:solidFill>
              </a:rPr>
              <a:t>Bragg Period</a:t>
            </a:r>
          </a:p>
          <a:p>
            <a:pPr lvl="3"/>
            <a:endParaRPr lang="en-US"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28" name="Picture 27">
            <a:extLst>
              <a:ext uri="{FF2B5EF4-FFF2-40B4-BE49-F238E27FC236}">
                <a16:creationId xmlns:a16="http://schemas.microsoft.com/office/drawing/2014/main" id="{0DCA4D80-88DF-4468-9761-C33DAC48C3E9}"/>
              </a:ext>
            </a:extLst>
          </p:cNvPr>
          <p:cNvPicPr>
            <a:picLocks noChangeAspect="1"/>
          </p:cNvPicPr>
          <p:nvPr/>
        </p:nvPicPr>
        <p:blipFill>
          <a:blip r:embed="rId2"/>
          <a:stretch>
            <a:fillRect/>
          </a:stretch>
        </p:blipFill>
        <p:spPr>
          <a:xfrm>
            <a:off x="9596275" y="2098865"/>
            <a:ext cx="2556204" cy="4209501"/>
          </a:xfrm>
          <a:prstGeom prst="rect">
            <a:avLst/>
          </a:prstGeom>
        </p:spPr>
      </p:pic>
      <p:pic>
        <p:nvPicPr>
          <p:cNvPr id="29" name="Picture 28">
            <a:extLst>
              <a:ext uri="{FF2B5EF4-FFF2-40B4-BE49-F238E27FC236}">
                <a16:creationId xmlns:a16="http://schemas.microsoft.com/office/drawing/2014/main" id="{88801ED9-9BB4-431B-AE3D-67957E2EB245}"/>
              </a:ext>
            </a:extLst>
          </p:cNvPr>
          <p:cNvPicPr>
            <a:picLocks noChangeAspect="1"/>
          </p:cNvPicPr>
          <p:nvPr/>
        </p:nvPicPr>
        <p:blipFill>
          <a:blip r:embed="rId3"/>
          <a:stretch>
            <a:fillRect/>
          </a:stretch>
        </p:blipFill>
        <p:spPr>
          <a:xfrm>
            <a:off x="5691428" y="3276806"/>
            <a:ext cx="2899596" cy="2592288"/>
          </a:xfrm>
          <a:prstGeom prst="rect">
            <a:avLst/>
          </a:prstGeom>
        </p:spPr>
      </p:pic>
      <p:cxnSp>
        <p:nvCxnSpPr>
          <p:cNvPr id="6" name="Straight Arrow Connector 5">
            <a:extLst>
              <a:ext uri="{FF2B5EF4-FFF2-40B4-BE49-F238E27FC236}">
                <a16:creationId xmlns:a16="http://schemas.microsoft.com/office/drawing/2014/main" id="{2D3215B6-32BE-4168-BBE5-51BAA81CB778}"/>
              </a:ext>
            </a:extLst>
          </p:cNvPr>
          <p:cNvCxnSpPr/>
          <p:nvPr/>
        </p:nvCxnSpPr>
        <p:spPr>
          <a:xfrm flipH="1">
            <a:off x="8165805" y="2541181"/>
            <a:ext cx="1605516" cy="1758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27FD379-DF94-412F-A81D-61F897CA9397}"/>
              </a:ext>
            </a:extLst>
          </p:cNvPr>
          <p:cNvSpPr txBox="1"/>
          <p:nvPr/>
        </p:nvSpPr>
        <p:spPr>
          <a:xfrm rot="16200000">
            <a:off x="4655407" y="4221126"/>
            <a:ext cx="1702710" cy="369332"/>
          </a:xfrm>
          <a:prstGeom prst="rect">
            <a:avLst/>
          </a:prstGeom>
          <a:noFill/>
        </p:spPr>
        <p:txBody>
          <a:bodyPr wrap="none" rtlCol="0">
            <a:spAutoFit/>
          </a:bodyPr>
          <a:lstStyle/>
          <a:p>
            <a:r>
              <a:rPr lang="en-US" dirty="0"/>
              <a:t>Bandwidth (nm)</a:t>
            </a:r>
          </a:p>
        </p:txBody>
      </p:sp>
      <p:sp>
        <p:nvSpPr>
          <p:cNvPr id="30" name="TextBox 29">
            <a:extLst>
              <a:ext uri="{FF2B5EF4-FFF2-40B4-BE49-F238E27FC236}">
                <a16:creationId xmlns:a16="http://schemas.microsoft.com/office/drawing/2014/main" id="{FB8ACD88-2A5D-4F5A-B599-FEF75CA7D961}"/>
              </a:ext>
            </a:extLst>
          </p:cNvPr>
          <p:cNvSpPr txBox="1"/>
          <p:nvPr/>
        </p:nvSpPr>
        <p:spPr>
          <a:xfrm>
            <a:off x="6635318" y="5777023"/>
            <a:ext cx="1011815" cy="369332"/>
          </a:xfrm>
          <a:prstGeom prst="rect">
            <a:avLst/>
          </a:prstGeom>
          <a:noFill/>
        </p:spPr>
        <p:txBody>
          <a:bodyPr wrap="none" rtlCol="0">
            <a:spAutoFit/>
          </a:bodyPr>
          <a:lstStyle/>
          <a:p>
            <a:r>
              <a:rPr lang="en-US" dirty="0" err="1"/>
              <a:t>dW</a:t>
            </a:r>
            <a:r>
              <a:rPr lang="en-US" dirty="0"/>
              <a:t> (nm)</a:t>
            </a:r>
          </a:p>
        </p:txBody>
      </p:sp>
    </p:spTree>
    <p:extLst>
      <p:ext uri="{BB962C8B-B14F-4D97-AF65-F5344CB8AC3E}">
        <p14:creationId xmlns:p14="http://schemas.microsoft.com/office/powerpoint/2010/main" val="4231348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Contra-directional Couplers Overview</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285750" indent="-285750">
              <a:buFont typeface="Arial" panose="020B0604020202020204" pitchFamily="34" charset="0"/>
              <a:buChar char="•"/>
            </a:pPr>
            <a:r>
              <a:rPr lang="en-CA" sz="1600" dirty="0">
                <a:solidFill>
                  <a:schemeClr val="tx1"/>
                </a:solidFill>
              </a:rPr>
              <a:t>Wavelength-selective coupler</a:t>
            </a:r>
          </a:p>
          <a:p>
            <a:pPr marL="285750" indent="-285750">
              <a:buFont typeface="Arial" panose="020B0604020202020204" pitchFamily="34" charset="0"/>
              <a:buChar char="•"/>
            </a:pPr>
            <a:endParaRPr lang="en-CA" sz="1600" dirty="0">
              <a:solidFill>
                <a:schemeClr val="tx1"/>
              </a:solidFill>
            </a:endParaRPr>
          </a:p>
          <a:p>
            <a:pPr marL="285750" indent="-285750">
              <a:buFont typeface="Arial" panose="020B0604020202020204" pitchFamily="34" charset="0"/>
              <a:buChar char="•"/>
            </a:pPr>
            <a:r>
              <a:rPr lang="en-CA" sz="1600" b="1" dirty="0">
                <a:solidFill>
                  <a:schemeClr val="tx1"/>
                </a:solidFill>
              </a:rPr>
              <a:t>2-Waveguide system, 4-port Device:</a:t>
            </a:r>
          </a:p>
          <a:p>
            <a:pPr marL="742950" lvl="1" indent="-285750">
              <a:buFont typeface="Arial" panose="020B0604020202020204" pitchFamily="34" charset="0"/>
              <a:buChar char="•"/>
            </a:pPr>
            <a:r>
              <a:rPr lang="en-CA" sz="1600" dirty="0">
                <a:solidFill>
                  <a:schemeClr val="tx1"/>
                </a:solidFill>
              </a:rPr>
              <a:t>Input, through, add, drop</a:t>
            </a:r>
          </a:p>
          <a:p>
            <a:pPr marL="285750" indent="-285750">
              <a:buFont typeface="Arial" panose="020B0604020202020204" pitchFamily="34" charset="0"/>
              <a:buChar char="•"/>
            </a:pPr>
            <a:endParaRPr lang="en-CA" sz="1600" dirty="0">
              <a:solidFill>
                <a:schemeClr val="tx1"/>
              </a:solidFill>
            </a:endParaRPr>
          </a:p>
          <a:p>
            <a:pPr marL="285750" indent="-285750">
              <a:buFont typeface="Arial" panose="020B0604020202020204" pitchFamily="34" charset="0"/>
              <a:buChar char="•"/>
            </a:pPr>
            <a:r>
              <a:rPr lang="en-CA" sz="1600" dirty="0">
                <a:solidFill>
                  <a:schemeClr val="tx1"/>
                </a:solidFill>
              </a:rPr>
              <a:t>side-walls corrugated, asymmetric waveguides</a:t>
            </a:r>
          </a:p>
          <a:p>
            <a:r>
              <a:rPr lang="en-CA" sz="1600" dirty="0">
                <a:solidFill>
                  <a:schemeClr val="tx1"/>
                </a:solidFill>
              </a:rPr>
              <a:t> </a:t>
            </a:r>
          </a:p>
          <a:p>
            <a:pPr marL="285750" indent="-285750">
              <a:buFont typeface="Arial" panose="020B0604020202020204" pitchFamily="34" charset="0"/>
              <a:buChar char="•"/>
            </a:pPr>
            <a:r>
              <a:rPr lang="en-CA" sz="1600" dirty="0">
                <a:solidFill>
                  <a:schemeClr val="tx1"/>
                </a:solidFill>
              </a:rPr>
              <a:t>Light at the phase matched wavelengths couples backwards (contra)</a:t>
            </a:r>
          </a:p>
          <a:p>
            <a:pPr marL="285750" indent="-285750">
              <a:buFont typeface="Arial" panose="020B0604020202020204" pitchFamily="34" charset="0"/>
              <a:buChar char="•"/>
            </a:pPr>
            <a:endParaRPr lang="en-CA" sz="1600"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grpSp>
        <p:nvGrpSpPr>
          <p:cNvPr id="4" name="Group 3">
            <a:extLst>
              <a:ext uri="{FF2B5EF4-FFF2-40B4-BE49-F238E27FC236}">
                <a16:creationId xmlns:a16="http://schemas.microsoft.com/office/drawing/2014/main" id="{85FA2B0D-9808-483F-A655-1D2E9643962A}"/>
              </a:ext>
            </a:extLst>
          </p:cNvPr>
          <p:cNvGrpSpPr/>
          <p:nvPr/>
        </p:nvGrpSpPr>
        <p:grpSpPr>
          <a:xfrm>
            <a:off x="9099396" y="2023963"/>
            <a:ext cx="2947812" cy="3942814"/>
            <a:chOff x="8591600" y="1587532"/>
            <a:chExt cx="3600400" cy="4815676"/>
          </a:xfrm>
        </p:grpSpPr>
        <p:pic>
          <p:nvPicPr>
            <p:cNvPr id="10" name="Picture 9" descr="A picture containing object&#10;&#10;Description generated with very high confidence">
              <a:extLst>
                <a:ext uri="{FF2B5EF4-FFF2-40B4-BE49-F238E27FC236}">
                  <a16:creationId xmlns:a16="http://schemas.microsoft.com/office/drawing/2014/main" id="{495849E7-134A-4A9F-A1B8-14A8D935F6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1600" y="3995370"/>
              <a:ext cx="3600400" cy="2407838"/>
            </a:xfrm>
            <a:prstGeom prst="rect">
              <a:avLst/>
            </a:prstGeom>
          </p:spPr>
        </p:pic>
        <p:pic>
          <p:nvPicPr>
            <p:cNvPr id="11" name="Picture 10" descr="A close up of a map&#10;&#10;Description generated with high confidence">
              <a:extLst>
                <a:ext uri="{FF2B5EF4-FFF2-40B4-BE49-F238E27FC236}">
                  <a16:creationId xmlns:a16="http://schemas.microsoft.com/office/drawing/2014/main" id="{A5712F9D-887C-46A3-82F9-27EAA4B2D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1600" y="1587532"/>
              <a:ext cx="3600400" cy="2407838"/>
            </a:xfrm>
            <a:prstGeom prst="rect">
              <a:avLst/>
            </a:prstGeom>
          </p:spPr>
        </p:pic>
      </p:grpSp>
      <p:pic>
        <p:nvPicPr>
          <p:cNvPr id="12" name="Picture 11">
            <a:extLst>
              <a:ext uri="{FF2B5EF4-FFF2-40B4-BE49-F238E27FC236}">
                <a16:creationId xmlns:a16="http://schemas.microsoft.com/office/drawing/2014/main" id="{B41E89FF-A09E-46D8-97C9-775E481AAE13}"/>
              </a:ext>
            </a:extLst>
          </p:cNvPr>
          <p:cNvPicPr>
            <a:picLocks noChangeAspect="1"/>
          </p:cNvPicPr>
          <p:nvPr/>
        </p:nvPicPr>
        <p:blipFill>
          <a:blip r:embed="rId4"/>
          <a:stretch>
            <a:fillRect/>
          </a:stretch>
        </p:blipFill>
        <p:spPr>
          <a:xfrm>
            <a:off x="6424827" y="4429593"/>
            <a:ext cx="2020938" cy="1627978"/>
          </a:xfrm>
          <a:prstGeom prst="rect">
            <a:avLst/>
          </a:prstGeom>
        </p:spPr>
      </p:pic>
      <p:pic>
        <p:nvPicPr>
          <p:cNvPr id="13" name="Picture 12">
            <a:extLst>
              <a:ext uri="{FF2B5EF4-FFF2-40B4-BE49-F238E27FC236}">
                <a16:creationId xmlns:a16="http://schemas.microsoft.com/office/drawing/2014/main" id="{7BE73113-A0C3-421B-9DA7-00D93B187DD5}"/>
              </a:ext>
            </a:extLst>
          </p:cNvPr>
          <p:cNvPicPr>
            <a:picLocks noChangeAspect="1"/>
          </p:cNvPicPr>
          <p:nvPr/>
        </p:nvPicPr>
        <p:blipFill>
          <a:blip r:embed="rId5"/>
          <a:stretch>
            <a:fillRect/>
          </a:stretch>
        </p:blipFill>
        <p:spPr>
          <a:xfrm>
            <a:off x="6096000" y="2102897"/>
            <a:ext cx="3007497" cy="1961159"/>
          </a:xfrm>
          <a:prstGeom prst="rect">
            <a:avLst/>
          </a:prstGeom>
        </p:spPr>
      </p:pic>
    </p:spTree>
    <p:extLst>
      <p:ext uri="{BB962C8B-B14F-4D97-AF65-F5344CB8AC3E}">
        <p14:creationId xmlns:p14="http://schemas.microsoft.com/office/powerpoint/2010/main" val="908893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Contra-directional Couplers Design</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285750" indent="-285750">
              <a:buFont typeface="Arial" panose="020B0604020202020204" pitchFamily="34" charset="0"/>
              <a:buChar char="•"/>
            </a:pPr>
            <a:r>
              <a:rPr lang="en-CA" sz="1600" b="1" dirty="0">
                <a:solidFill>
                  <a:schemeClr val="tx1"/>
                </a:solidFill>
              </a:rPr>
              <a:t>Design parameters: </a:t>
            </a:r>
            <a:endParaRPr lang="en-CA" sz="1600" dirty="0">
              <a:solidFill>
                <a:schemeClr val="tx1"/>
              </a:solidFill>
            </a:endParaRPr>
          </a:p>
          <a:p>
            <a:pPr lvl="1"/>
            <a:r>
              <a:rPr lang="en-CA" sz="1600" dirty="0">
                <a:solidFill>
                  <a:schemeClr val="tx1"/>
                </a:solidFill>
              </a:rPr>
              <a:t>Waveguides widths, corrugations width, waveguides gap, corrugations period apodization profile</a:t>
            </a:r>
          </a:p>
          <a:p>
            <a:endParaRPr lang="en-CA" sz="1600" dirty="0">
              <a:solidFill>
                <a:schemeClr val="tx1"/>
              </a:solidFill>
            </a:endParaRPr>
          </a:p>
          <a:p>
            <a:pPr marL="285750" indent="-285750">
              <a:buFont typeface="Arial" panose="020B0604020202020204" pitchFamily="34" charset="0"/>
              <a:buChar char="•"/>
            </a:pPr>
            <a:r>
              <a:rPr lang="en-CA" sz="1600" dirty="0">
                <a:solidFill>
                  <a:schemeClr val="tx1"/>
                </a:solidFill>
              </a:rPr>
              <a:t>Selected design parameters determine the </a:t>
            </a:r>
            <a:r>
              <a:rPr lang="en-CA" sz="1600" b="1" dirty="0">
                <a:solidFill>
                  <a:schemeClr val="tx1"/>
                </a:solidFill>
              </a:rPr>
              <a:t>figures of merit</a:t>
            </a:r>
            <a:r>
              <a:rPr lang="en-CA" sz="1600" dirty="0">
                <a:solidFill>
                  <a:schemeClr val="tx1"/>
                </a:solidFill>
              </a:rPr>
              <a:t>:</a:t>
            </a:r>
          </a:p>
          <a:p>
            <a:pPr lvl="1"/>
            <a:r>
              <a:rPr lang="en-CA" sz="1600" dirty="0">
                <a:solidFill>
                  <a:schemeClr val="tx1"/>
                </a:solidFill>
              </a:rPr>
              <a:t>Bandwidth, central wavelength, band ripple/flatness, crosstalk</a:t>
            </a:r>
          </a:p>
          <a:p>
            <a:endParaRPr lang="en-CA" sz="1600" dirty="0">
              <a:solidFill>
                <a:schemeClr val="tx1"/>
              </a:solidFill>
            </a:endParaRPr>
          </a:p>
          <a:p>
            <a:pPr marL="285750" indent="-285750">
              <a:buFont typeface="Arial" panose="020B0604020202020204" pitchFamily="34" charset="0"/>
              <a:buChar char="•"/>
            </a:pPr>
            <a:r>
              <a:rPr lang="en-CA" sz="1600" dirty="0">
                <a:solidFill>
                  <a:schemeClr val="tx1"/>
                </a:solidFill>
              </a:rPr>
              <a:t>Demonstrated on both E-Beam Deep-Ultraviolet (DUV) lithography </a:t>
            </a:r>
            <a:r>
              <a:rPr lang="en-CA" sz="1600" b="1" dirty="0">
                <a:solidFill>
                  <a:schemeClr val="tx1"/>
                </a:solidFill>
              </a:rPr>
              <a:t>[3]</a:t>
            </a:r>
            <a:r>
              <a:rPr lang="en-CA" sz="1600" dirty="0">
                <a:solidFill>
                  <a:schemeClr val="tx1"/>
                </a:solidFill>
              </a:rPr>
              <a:t>.</a:t>
            </a:r>
          </a:p>
          <a:p>
            <a:pPr marL="285750" indent="-285750">
              <a:buFont typeface="Arial" panose="020B0604020202020204" pitchFamily="34" charset="0"/>
              <a:buChar char="•"/>
            </a:pPr>
            <a:endParaRPr lang="en-CA" sz="1600" dirty="0">
              <a:solidFill>
                <a:schemeClr val="tx1"/>
              </a:solidFill>
            </a:endParaRPr>
          </a:p>
          <a:p>
            <a:pPr marL="285750" indent="-285750">
              <a:buFont typeface="Arial" panose="020B0604020202020204" pitchFamily="34" charset="0"/>
              <a:buChar char="•"/>
            </a:pPr>
            <a:r>
              <a:rPr lang="en-CA" sz="1600" dirty="0">
                <a:solidFill>
                  <a:schemeClr val="tx1"/>
                </a:solidFill>
              </a:rPr>
              <a:t>Demonstrated on both C-Band and O-Band.</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grpSp>
        <p:nvGrpSpPr>
          <p:cNvPr id="6" name="Group 5">
            <a:extLst>
              <a:ext uri="{FF2B5EF4-FFF2-40B4-BE49-F238E27FC236}">
                <a16:creationId xmlns:a16="http://schemas.microsoft.com/office/drawing/2014/main" id="{061608A6-E121-4FFC-9E03-359873DF7318}"/>
              </a:ext>
            </a:extLst>
          </p:cNvPr>
          <p:cNvGrpSpPr/>
          <p:nvPr/>
        </p:nvGrpSpPr>
        <p:grpSpPr>
          <a:xfrm>
            <a:off x="8888819" y="1752779"/>
            <a:ext cx="3307536" cy="4400558"/>
            <a:chOff x="8929368" y="1609769"/>
            <a:chExt cx="3502884" cy="4660460"/>
          </a:xfrm>
        </p:grpSpPr>
        <p:pic>
          <p:nvPicPr>
            <p:cNvPr id="14" name="Picture 13">
              <a:extLst>
                <a:ext uri="{FF2B5EF4-FFF2-40B4-BE49-F238E27FC236}">
                  <a16:creationId xmlns:a16="http://schemas.microsoft.com/office/drawing/2014/main" id="{C6357B9C-4C74-4F2C-B94A-011651460F2B}"/>
                </a:ext>
              </a:extLst>
            </p:cNvPr>
            <p:cNvPicPr>
              <a:picLocks noChangeAspect="1"/>
            </p:cNvPicPr>
            <p:nvPr/>
          </p:nvPicPr>
          <p:blipFill>
            <a:blip r:embed="rId2"/>
            <a:stretch>
              <a:fillRect/>
            </a:stretch>
          </p:blipFill>
          <p:spPr>
            <a:xfrm>
              <a:off x="8929368" y="1609769"/>
              <a:ext cx="3502884" cy="2284196"/>
            </a:xfrm>
            <a:prstGeom prst="rect">
              <a:avLst/>
            </a:prstGeom>
          </p:spPr>
        </p:pic>
        <p:pic>
          <p:nvPicPr>
            <p:cNvPr id="15" name="Picture 14">
              <a:extLst>
                <a:ext uri="{FF2B5EF4-FFF2-40B4-BE49-F238E27FC236}">
                  <a16:creationId xmlns:a16="http://schemas.microsoft.com/office/drawing/2014/main" id="{CA9B4FBF-A2DA-43E1-9999-9F21F44FF191}"/>
                </a:ext>
              </a:extLst>
            </p:cNvPr>
            <p:cNvPicPr>
              <a:picLocks noChangeAspect="1"/>
            </p:cNvPicPr>
            <p:nvPr/>
          </p:nvPicPr>
          <p:blipFill>
            <a:blip r:embed="rId3"/>
            <a:stretch>
              <a:fillRect/>
            </a:stretch>
          </p:blipFill>
          <p:spPr>
            <a:xfrm rot="5400000">
              <a:off x="9134658" y="4259546"/>
              <a:ext cx="2453464" cy="1567901"/>
            </a:xfrm>
            <a:prstGeom prst="rect">
              <a:avLst/>
            </a:prstGeom>
          </p:spPr>
        </p:pic>
      </p:grpSp>
      <p:sp>
        <p:nvSpPr>
          <p:cNvPr id="16" name="Rectangle 15">
            <a:extLst>
              <a:ext uri="{FF2B5EF4-FFF2-40B4-BE49-F238E27FC236}">
                <a16:creationId xmlns:a16="http://schemas.microsoft.com/office/drawing/2014/main" id="{A462C736-003D-4F0D-8677-C9DDCD169ADE}"/>
              </a:ext>
            </a:extLst>
          </p:cNvPr>
          <p:cNvSpPr/>
          <p:nvPr/>
        </p:nvSpPr>
        <p:spPr>
          <a:xfrm>
            <a:off x="1097280" y="5869094"/>
            <a:ext cx="5877971" cy="400110"/>
          </a:xfrm>
          <a:prstGeom prst="rect">
            <a:avLst/>
          </a:prstGeom>
        </p:spPr>
        <p:txBody>
          <a:bodyPr wrap="square">
            <a:spAutoFit/>
          </a:bodyPr>
          <a:lstStyle/>
          <a:p>
            <a:r>
              <a:rPr lang="en-CA" sz="1000" b="1" dirty="0"/>
              <a:t>[3]</a:t>
            </a:r>
            <a:r>
              <a:rPr lang="en-CA" sz="1000" dirty="0"/>
              <a:t> W. Shi, X. Wang, W. Zhang, L. Chrostowski, and N. A. F. Jaeger, “</a:t>
            </a:r>
            <a:r>
              <a:rPr lang="en-CA" sz="1000" dirty="0" err="1"/>
              <a:t>Contradirectional</a:t>
            </a:r>
            <a:r>
              <a:rPr lang="en-CA" sz="1000" dirty="0"/>
              <a:t> couplers in silicon-on-insulator rib waveguides,” </a:t>
            </a:r>
            <a:r>
              <a:rPr lang="en-CA" sz="1000" i="1" dirty="0"/>
              <a:t>Optics Letters</a:t>
            </a:r>
            <a:r>
              <a:rPr lang="en-CA" sz="1000" dirty="0"/>
              <a:t>, vol. 36, no. 20, p. 3999, May 2011.</a:t>
            </a:r>
          </a:p>
        </p:txBody>
      </p:sp>
    </p:spTree>
    <p:extLst>
      <p:ext uri="{BB962C8B-B14F-4D97-AF65-F5344CB8AC3E}">
        <p14:creationId xmlns:p14="http://schemas.microsoft.com/office/powerpoint/2010/main" val="1435235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Contra-directional Couplers Application</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285750" indent="-285750">
              <a:buFont typeface="Arial" panose="020B0604020202020204" pitchFamily="34" charset="0"/>
              <a:buChar char="•"/>
            </a:pPr>
            <a:r>
              <a:rPr lang="en-CA" sz="1600" dirty="0">
                <a:solidFill>
                  <a:schemeClr val="tx1"/>
                </a:solidFill>
              </a:rPr>
              <a:t>CWDM (de) multiplexers </a:t>
            </a:r>
            <a:r>
              <a:rPr lang="en-CA" sz="1600" b="1" dirty="0">
                <a:solidFill>
                  <a:schemeClr val="tx1"/>
                </a:solidFill>
              </a:rPr>
              <a:t>[3]</a:t>
            </a:r>
          </a:p>
          <a:p>
            <a:pPr marL="285750" indent="-285750">
              <a:buFont typeface="Arial" panose="020B0604020202020204" pitchFamily="34" charset="0"/>
              <a:buChar char="•"/>
            </a:pPr>
            <a:endParaRPr lang="en-CA" sz="1600" dirty="0">
              <a:solidFill>
                <a:schemeClr val="tx1"/>
              </a:solidFill>
            </a:endParaRPr>
          </a:p>
          <a:p>
            <a:pPr marL="285750" indent="-285750">
              <a:buFont typeface="Arial" panose="020B0604020202020204" pitchFamily="34" charset="0"/>
              <a:buChar char="•"/>
            </a:pPr>
            <a:r>
              <a:rPr lang="en-CA" sz="1600" dirty="0">
                <a:solidFill>
                  <a:schemeClr val="tx1"/>
                </a:solidFill>
              </a:rPr>
              <a:t>Free-spectral-range (FSR)-free DWDM (de) multiplexers </a:t>
            </a:r>
            <a:r>
              <a:rPr lang="en-CA" sz="1600" b="1" dirty="0">
                <a:solidFill>
                  <a:schemeClr val="tx1"/>
                </a:solidFill>
              </a:rPr>
              <a:t>[4,5]</a:t>
            </a:r>
          </a:p>
          <a:p>
            <a:endParaRPr lang="en-CA" sz="1600" dirty="0">
              <a:solidFill>
                <a:schemeClr val="tx1"/>
              </a:solidFill>
            </a:endParaRPr>
          </a:p>
          <a:p>
            <a:pPr marL="285750" indent="-285750">
              <a:buFont typeface="Arial" panose="020B0604020202020204" pitchFamily="34" charset="0"/>
              <a:buChar char="•"/>
            </a:pPr>
            <a:r>
              <a:rPr lang="en-CA" sz="1600" dirty="0">
                <a:solidFill>
                  <a:schemeClr val="tx1"/>
                </a:solidFill>
              </a:rPr>
              <a:t>FSR-free WDM modulators </a:t>
            </a:r>
            <a:r>
              <a:rPr lang="en-CA" sz="1600" b="1" dirty="0">
                <a:solidFill>
                  <a:schemeClr val="tx1"/>
                </a:solidFill>
              </a:rPr>
              <a:t>[6]</a:t>
            </a:r>
          </a:p>
          <a:p>
            <a:pPr marL="285750" indent="-285750">
              <a:buFont typeface="Arial" panose="020B0604020202020204" pitchFamily="34" charset="0"/>
              <a:buChar char="•"/>
            </a:pPr>
            <a:endParaRPr lang="en-CA" sz="1600" dirty="0">
              <a:solidFill>
                <a:schemeClr val="tx1"/>
              </a:solidFill>
            </a:endParaRPr>
          </a:p>
          <a:p>
            <a:pPr marL="285750" indent="-285750">
              <a:buFont typeface="Arial" panose="020B0604020202020204" pitchFamily="34" charset="0"/>
              <a:buChar char="•"/>
            </a:pPr>
            <a:r>
              <a:rPr lang="en-CA" sz="1600" dirty="0">
                <a:solidFill>
                  <a:schemeClr val="tx1"/>
                </a:solidFill>
              </a:rPr>
              <a:t>MDM (de) multiplexers </a:t>
            </a:r>
            <a:r>
              <a:rPr lang="en-CA" sz="1600" b="1" dirty="0">
                <a:solidFill>
                  <a:schemeClr val="tx1"/>
                </a:solidFill>
              </a:rPr>
              <a:t>[7]</a:t>
            </a:r>
            <a:endParaRPr lang="en-CA" sz="1600"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sp>
        <p:nvSpPr>
          <p:cNvPr id="9" name="Rectangle 8">
            <a:extLst>
              <a:ext uri="{FF2B5EF4-FFF2-40B4-BE49-F238E27FC236}">
                <a16:creationId xmlns:a16="http://schemas.microsoft.com/office/drawing/2014/main" id="{8B8A9DB1-97C5-4A55-84E1-4BB62C9CA6B7}"/>
              </a:ext>
            </a:extLst>
          </p:cNvPr>
          <p:cNvSpPr/>
          <p:nvPr/>
        </p:nvSpPr>
        <p:spPr>
          <a:xfrm>
            <a:off x="7405694" y="1845734"/>
            <a:ext cx="4237375" cy="1661993"/>
          </a:xfrm>
          <a:prstGeom prst="rect">
            <a:avLst/>
          </a:prstGeom>
        </p:spPr>
        <p:txBody>
          <a:bodyPr wrap="square">
            <a:spAutoFit/>
          </a:bodyPr>
          <a:lstStyle/>
          <a:p>
            <a:r>
              <a:rPr lang="en-CA" sz="600" b="1" dirty="0"/>
              <a:t>[3]</a:t>
            </a:r>
            <a:r>
              <a:rPr lang="en-CA" sz="600" dirty="0"/>
              <a:t> W. Shi, X. Wang, W. Zhang, L. Chrostowski, and N. A. F. Jaeger, “</a:t>
            </a:r>
            <a:r>
              <a:rPr lang="en-CA" sz="600" dirty="0" err="1"/>
              <a:t>Contradirectional</a:t>
            </a:r>
            <a:r>
              <a:rPr lang="en-CA" sz="600" dirty="0"/>
              <a:t> couplers in silicon-on-insulator rib waveguides,” </a:t>
            </a:r>
            <a:r>
              <a:rPr lang="en-CA" sz="600" i="1" dirty="0"/>
              <a:t>Optics Letters</a:t>
            </a:r>
            <a:r>
              <a:rPr lang="en-CA" sz="600" dirty="0"/>
              <a:t>, vol. 36, no. 20, p. 3999, May 2011.</a:t>
            </a:r>
          </a:p>
          <a:p>
            <a:endParaRPr lang="en-CA" sz="600" dirty="0"/>
          </a:p>
          <a:p>
            <a:r>
              <a:rPr lang="en-CA" sz="600" b="1" dirty="0"/>
              <a:t>[4] </a:t>
            </a:r>
            <a:r>
              <a:rPr lang="en-CA" sz="600" dirty="0"/>
              <a:t>N. Eid, R. </a:t>
            </a:r>
            <a:r>
              <a:rPr lang="en-CA" sz="600" dirty="0" err="1"/>
              <a:t>Boeck</a:t>
            </a:r>
            <a:r>
              <a:rPr lang="en-CA" sz="600" dirty="0"/>
              <a:t>, H. </a:t>
            </a:r>
            <a:r>
              <a:rPr lang="en-CA" sz="600" dirty="0" err="1"/>
              <a:t>Jayatilleka</a:t>
            </a:r>
            <a:r>
              <a:rPr lang="en-CA" sz="600" dirty="0"/>
              <a:t>, L. Chrostowski, W. Shi, and N. A. F. Jaeger, “A silicon-on-insulator </a:t>
            </a:r>
            <a:r>
              <a:rPr lang="en-CA" sz="600" dirty="0" err="1"/>
              <a:t>microring</a:t>
            </a:r>
            <a:r>
              <a:rPr lang="en-CA" sz="600" dirty="0"/>
              <a:t> resonator filter with bent </a:t>
            </a:r>
            <a:r>
              <a:rPr lang="en-CA" sz="600" dirty="0" err="1"/>
              <a:t>contradirectional</a:t>
            </a:r>
            <a:r>
              <a:rPr lang="en-CA" sz="600" dirty="0"/>
              <a:t> couplers,” </a:t>
            </a:r>
            <a:r>
              <a:rPr lang="en-CA" sz="600" i="1" dirty="0"/>
              <a:t>2016 IEEE Photonics Conference (IPC)</a:t>
            </a:r>
            <a:r>
              <a:rPr lang="en-CA" sz="600" dirty="0"/>
              <a:t>, 2016.</a:t>
            </a:r>
          </a:p>
          <a:p>
            <a:endParaRPr lang="en-CA" sz="600" dirty="0"/>
          </a:p>
          <a:p>
            <a:r>
              <a:rPr lang="en-CA" sz="600" b="1" dirty="0"/>
              <a:t>[5] </a:t>
            </a:r>
            <a:r>
              <a:rPr lang="en-CA" sz="600" dirty="0"/>
              <a:t>N. Eid, R. </a:t>
            </a:r>
            <a:r>
              <a:rPr lang="en-CA" sz="600" dirty="0" err="1"/>
              <a:t>Boeck</a:t>
            </a:r>
            <a:r>
              <a:rPr lang="en-CA" sz="600" dirty="0"/>
              <a:t>, H. </a:t>
            </a:r>
            <a:r>
              <a:rPr lang="en-CA" sz="600" dirty="0" err="1"/>
              <a:t>Jayatilleka</a:t>
            </a:r>
            <a:r>
              <a:rPr lang="en-CA" sz="600" dirty="0"/>
              <a:t>, L. Chrostowski, W. Shi, and N. A. F. Jaeger, “FSR-free silicon-on-insulator </a:t>
            </a:r>
            <a:r>
              <a:rPr lang="en-CA" sz="600" dirty="0" err="1"/>
              <a:t>microring</a:t>
            </a:r>
            <a:r>
              <a:rPr lang="en-CA" sz="600" dirty="0"/>
              <a:t> resonator based filter with bent contra-directional couplers,” </a:t>
            </a:r>
            <a:r>
              <a:rPr lang="en-CA" sz="600" i="1" dirty="0"/>
              <a:t>Optics Express</a:t>
            </a:r>
            <a:r>
              <a:rPr lang="en-CA" sz="600" dirty="0"/>
              <a:t>, vol. 24, no. 25, p. 29009, Jul. 2016.</a:t>
            </a:r>
          </a:p>
          <a:p>
            <a:endParaRPr lang="en-CA" sz="600" dirty="0"/>
          </a:p>
          <a:p>
            <a:r>
              <a:rPr lang="en-CA" sz="600" b="1" dirty="0"/>
              <a:t>[6] </a:t>
            </a:r>
            <a:r>
              <a:rPr lang="en-CA" sz="600" dirty="0"/>
              <a:t>A. Mistry, M. Hammood, H. Shoman, L. Chrostowski, N. A. F. Jaeger, “FSR-free </a:t>
            </a:r>
            <a:r>
              <a:rPr lang="en-CA" sz="600" dirty="0" err="1"/>
              <a:t>microring</a:t>
            </a:r>
            <a:r>
              <a:rPr lang="en-CA" sz="600" dirty="0"/>
              <a:t> modulator,” 15</a:t>
            </a:r>
            <a:r>
              <a:rPr lang="en-CA" sz="600" baseline="30000" dirty="0"/>
              <a:t>th</a:t>
            </a:r>
            <a:r>
              <a:rPr lang="en-CA" sz="600" dirty="0"/>
              <a:t> IEEE International Conference on Group IV Photonics, 2018.</a:t>
            </a:r>
          </a:p>
          <a:p>
            <a:endParaRPr lang="en-CA" sz="600" dirty="0"/>
          </a:p>
          <a:p>
            <a:r>
              <a:rPr lang="en-CA" sz="600" b="1" dirty="0"/>
              <a:t>[7] </a:t>
            </a:r>
            <a:r>
              <a:rPr lang="en-CA" sz="600" dirty="0"/>
              <a:t>X. Zhao, Y. Wang, Q. Huang, and J. Xia, “Two-mode contra-directional coupler based on superposed grating,” </a:t>
            </a:r>
            <a:r>
              <a:rPr lang="en-CA" sz="600" i="1" dirty="0"/>
              <a:t>Optics Express</a:t>
            </a:r>
            <a:r>
              <a:rPr lang="en-CA" sz="600" dirty="0"/>
              <a:t>, vol. 25, no. 3, p. 2654, Jan. 2017.</a:t>
            </a:r>
          </a:p>
          <a:p>
            <a:endParaRPr lang="en-CA" sz="600" dirty="0"/>
          </a:p>
          <a:p>
            <a:endParaRPr lang="en-CA" sz="600" dirty="0"/>
          </a:p>
          <a:p>
            <a:endParaRPr lang="en-CA" sz="600" dirty="0"/>
          </a:p>
        </p:txBody>
      </p:sp>
      <p:pic>
        <p:nvPicPr>
          <p:cNvPr id="11" name="Picture 10">
            <a:extLst>
              <a:ext uri="{FF2B5EF4-FFF2-40B4-BE49-F238E27FC236}">
                <a16:creationId xmlns:a16="http://schemas.microsoft.com/office/drawing/2014/main" id="{A4D3D2D7-3BE7-47AA-ABB2-720EAD14ABB4}"/>
              </a:ext>
            </a:extLst>
          </p:cNvPr>
          <p:cNvPicPr>
            <a:picLocks noChangeAspect="1"/>
          </p:cNvPicPr>
          <p:nvPr/>
        </p:nvPicPr>
        <p:blipFill>
          <a:blip r:embed="rId2"/>
          <a:stretch>
            <a:fillRect/>
          </a:stretch>
        </p:blipFill>
        <p:spPr>
          <a:xfrm>
            <a:off x="8000110" y="3296490"/>
            <a:ext cx="4061763" cy="2572603"/>
          </a:xfrm>
          <a:prstGeom prst="rect">
            <a:avLst/>
          </a:prstGeom>
        </p:spPr>
      </p:pic>
      <p:pic>
        <p:nvPicPr>
          <p:cNvPr id="10" name="Picture 9">
            <a:extLst>
              <a:ext uri="{FF2B5EF4-FFF2-40B4-BE49-F238E27FC236}">
                <a16:creationId xmlns:a16="http://schemas.microsoft.com/office/drawing/2014/main" id="{9D5DEA75-EF85-4188-820A-C5B23DDB6F62}"/>
              </a:ext>
            </a:extLst>
          </p:cNvPr>
          <p:cNvPicPr>
            <a:picLocks noChangeAspect="1"/>
          </p:cNvPicPr>
          <p:nvPr/>
        </p:nvPicPr>
        <p:blipFill>
          <a:blip r:embed="rId3"/>
          <a:stretch>
            <a:fillRect/>
          </a:stretch>
        </p:blipFill>
        <p:spPr>
          <a:xfrm>
            <a:off x="4725518" y="3661394"/>
            <a:ext cx="3406845" cy="1842794"/>
          </a:xfrm>
          <a:prstGeom prst="rect">
            <a:avLst/>
          </a:prstGeom>
        </p:spPr>
      </p:pic>
    </p:spTree>
    <p:extLst>
      <p:ext uri="{BB962C8B-B14F-4D97-AF65-F5344CB8AC3E}">
        <p14:creationId xmlns:p14="http://schemas.microsoft.com/office/powerpoint/2010/main" val="176839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References</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p:txBody>
          <a:bodyPr>
            <a:noAutofit/>
          </a:bodyPr>
          <a:lstStyle/>
          <a:p>
            <a:pPr marL="742950" lvl="1" indent="-285750">
              <a:buFont typeface="Arial" panose="020B0604020202020204" pitchFamily="34" charset="0"/>
              <a:buChar char="•"/>
            </a:pPr>
            <a:r>
              <a:rPr lang="en-US" sz="1600" b="1" dirty="0">
                <a:solidFill>
                  <a:schemeClr val="tx1"/>
                </a:solidFill>
              </a:rPr>
              <a:t>Bragg gratings and contra-directional couplers tutorial:</a:t>
            </a:r>
          </a:p>
          <a:p>
            <a:pPr marL="925830" lvl="2" indent="-285750">
              <a:buFont typeface="Arial" panose="020B0604020202020204" pitchFamily="34" charset="0"/>
              <a:buChar char="•"/>
            </a:pPr>
            <a:r>
              <a:rPr lang="en-US" sz="1600" b="1" dirty="0">
                <a:solidFill>
                  <a:schemeClr val="tx1"/>
                </a:solidFill>
              </a:rPr>
              <a:t> </a:t>
            </a:r>
            <a:r>
              <a:rPr lang="en-US" sz="1600" dirty="0">
                <a:solidFill>
                  <a:schemeClr val="tx1"/>
                </a:solidFill>
                <a:hlinkClick r:id="rId2">
                  <a:extLst>
                    <a:ext uri="{A12FA001-AC4F-418D-AE19-62706E023703}">
                      <ahyp:hlinkClr xmlns:ahyp="http://schemas.microsoft.com/office/drawing/2018/hyperlinkcolor" val="tx"/>
                    </a:ext>
                  </a:extLst>
                </a:hlinkClick>
              </a:rPr>
              <a:t>https://www.youtube.com/watch?v=jr3NcJsKvTI</a:t>
            </a:r>
            <a:endParaRPr lang="en-US" sz="1600" dirty="0">
              <a:solidFill>
                <a:schemeClr val="tx1"/>
              </a:solidFill>
            </a:endParaRPr>
          </a:p>
          <a:p>
            <a:pPr lvl="2"/>
            <a:endParaRPr lang="en-US" sz="1600" b="1" dirty="0">
              <a:solidFill>
                <a:schemeClr val="tx1"/>
              </a:solidFill>
            </a:endParaRPr>
          </a:p>
          <a:p>
            <a:pPr marL="742950" lvl="1" indent="-285750">
              <a:buFont typeface="Arial" panose="020B0604020202020204" pitchFamily="34" charset="0"/>
              <a:buChar char="•"/>
            </a:pPr>
            <a:r>
              <a:rPr lang="en-US" sz="1600" b="1" dirty="0" err="1">
                <a:solidFill>
                  <a:schemeClr val="tx1"/>
                </a:solidFill>
              </a:rPr>
              <a:t>SiEPIC</a:t>
            </a:r>
            <a:r>
              <a:rPr lang="en-US" sz="1600" b="1" dirty="0">
                <a:solidFill>
                  <a:schemeClr val="tx1"/>
                </a:solidFill>
              </a:rPr>
              <a:t> PDK </a:t>
            </a:r>
            <a:r>
              <a:rPr lang="en-US" sz="1600" b="1" dirty="0" err="1">
                <a:solidFill>
                  <a:schemeClr val="tx1"/>
                </a:solidFill>
              </a:rPr>
              <a:t>KLayout</a:t>
            </a:r>
            <a:r>
              <a:rPr lang="en-US" sz="1600" b="1" dirty="0">
                <a:solidFill>
                  <a:schemeClr val="tx1"/>
                </a:solidFill>
              </a:rPr>
              <a:t> integration of Bragg Gratings:</a:t>
            </a:r>
          </a:p>
          <a:p>
            <a:pPr marL="925830" lvl="2" indent="-285750">
              <a:buFont typeface="Arial" panose="020B0604020202020204" pitchFamily="34" charset="0"/>
              <a:buChar char="•"/>
            </a:pPr>
            <a:r>
              <a:rPr lang="en-US" sz="1600" b="1" dirty="0">
                <a:solidFill>
                  <a:schemeClr val="tx1"/>
                </a:solidFill>
              </a:rPr>
              <a:t> </a:t>
            </a:r>
            <a:r>
              <a:rPr lang="en-US" sz="1600" dirty="0">
                <a:solidFill>
                  <a:schemeClr val="tx1"/>
                </a:solidFill>
                <a:hlinkClick r:id="rId3">
                  <a:extLst>
                    <a:ext uri="{A12FA001-AC4F-418D-AE19-62706E023703}">
                      <ahyp:hlinkClr xmlns:ahyp="http://schemas.microsoft.com/office/drawing/2018/hyperlinkcolor" val="tx"/>
                    </a:ext>
                  </a:extLst>
                </a:hlinkClick>
              </a:rPr>
              <a:t>https://www.youtube.com/watch?v=h2MOOhsuYpA</a:t>
            </a:r>
            <a:endParaRPr lang="en-US" sz="1600" dirty="0">
              <a:solidFill>
                <a:schemeClr val="tx1"/>
              </a:solidFill>
            </a:endParaRPr>
          </a:p>
          <a:p>
            <a:pPr lvl="1"/>
            <a:endParaRPr lang="en-US" sz="1600" b="1" dirty="0">
              <a:solidFill>
                <a:schemeClr val="tx1"/>
              </a:solidFill>
            </a:endParaRPr>
          </a:p>
          <a:p>
            <a:pPr marL="742950" lvl="1" indent="-285750">
              <a:buFont typeface="Arial" panose="020B0604020202020204" pitchFamily="34" charset="0"/>
              <a:buChar char="•"/>
            </a:pPr>
            <a:r>
              <a:rPr lang="en-US" sz="1600" b="1" dirty="0" err="1">
                <a:solidFill>
                  <a:schemeClr val="tx1"/>
                </a:solidFill>
              </a:rPr>
              <a:t>SiEPIC</a:t>
            </a:r>
            <a:r>
              <a:rPr lang="en-US" sz="1600" b="1" dirty="0">
                <a:solidFill>
                  <a:schemeClr val="tx1"/>
                </a:solidFill>
              </a:rPr>
              <a:t> PDK </a:t>
            </a:r>
            <a:r>
              <a:rPr lang="en-US" sz="1600" b="1" dirty="0" err="1">
                <a:solidFill>
                  <a:schemeClr val="tx1"/>
                </a:solidFill>
              </a:rPr>
              <a:t>KLayout</a:t>
            </a:r>
            <a:r>
              <a:rPr lang="en-US" sz="1600" b="1" dirty="0">
                <a:solidFill>
                  <a:schemeClr val="tx1"/>
                </a:solidFill>
              </a:rPr>
              <a:t> integration of Contra-directional couplers:   </a:t>
            </a:r>
          </a:p>
          <a:p>
            <a:pPr marL="925830" lvl="2" indent="-285750">
              <a:buFont typeface="Arial" panose="020B0604020202020204" pitchFamily="34" charset="0"/>
              <a:buChar char="•"/>
            </a:pPr>
            <a:r>
              <a:rPr lang="en-US" sz="1600" b="1" dirty="0">
                <a:solidFill>
                  <a:schemeClr val="tx1"/>
                </a:solidFill>
              </a:rPr>
              <a:t> </a:t>
            </a:r>
            <a:r>
              <a:rPr lang="en-US" sz="1600" dirty="0">
                <a:solidFill>
                  <a:schemeClr val="tx1"/>
                </a:solidFill>
                <a:hlinkClick r:id="rId4">
                  <a:extLst>
                    <a:ext uri="{A12FA001-AC4F-418D-AE19-62706E023703}">
                      <ahyp:hlinkClr xmlns:ahyp="http://schemas.microsoft.com/office/drawing/2018/hyperlinkcolor" val="tx"/>
                    </a:ext>
                  </a:extLst>
                </a:hlinkClick>
              </a:rPr>
              <a:t>https://www.youtube.com/watch?v=aqocwLcqC0s</a:t>
            </a:r>
            <a:endParaRPr lang="en-US" sz="1600" dirty="0">
              <a:solidFill>
                <a:schemeClr val="tx1"/>
              </a:solidFill>
            </a:endParaRPr>
          </a:p>
          <a:p>
            <a:pPr marL="925830" lvl="2" indent="-285750">
              <a:buFont typeface="Arial" panose="020B0604020202020204" pitchFamily="34" charset="0"/>
              <a:buChar char="•"/>
            </a:pPr>
            <a:r>
              <a:rPr lang="en-US" sz="1600" dirty="0">
                <a:solidFill>
                  <a:schemeClr val="tx1"/>
                </a:solidFill>
                <a:hlinkClick r:id="rId5">
                  <a:extLst>
                    <a:ext uri="{A12FA001-AC4F-418D-AE19-62706E023703}">
                      <ahyp:hlinkClr xmlns:ahyp="http://schemas.microsoft.com/office/drawing/2018/hyperlinkcolor" val="tx"/>
                    </a:ext>
                  </a:extLst>
                </a:hlinkClick>
              </a:rPr>
              <a:t>https://www.youtube.com/watch?v=-vWspXuu8I0</a:t>
            </a:r>
            <a:endParaRPr lang="en-US" sz="1600" b="1" dirty="0">
              <a:solidFill>
                <a:schemeClr val="tx1"/>
              </a:solidFill>
            </a:endParaRPr>
          </a:p>
          <a:p>
            <a:pPr marL="1200150" lvl="2" indent="-285750">
              <a:buFont typeface="Arial" panose="020B0604020202020204" pitchFamily="34" charset="0"/>
              <a:buChar char="•"/>
            </a:pPr>
            <a:endParaRPr lang="en-US"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sp>
        <p:nvSpPr>
          <p:cNvPr id="6" name="Content Placeholder 2">
            <a:extLst>
              <a:ext uri="{FF2B5EF4-FFF2-40B4-BE49-F238E27FC236}">
                <a16:creationId xmlns:a16="http://schemas.microsoft.com/office/drawing/2014/main" id="{080FEBF2-58B8-4A8C-938B-17C82D76555A}"/>
              </a:ext>
            </a:extLst>
          </p:cNvPr>
          <p:cNvSpPr txBox="1">
            <a:spLocks/>
          </p:cNvSpPr>
          <p:nvPr/>
        </p:nvSpPr>
        <p:spPr>
          <a:xfrm>
            <a:off x="6217920" y="1845734"/>
            <a:ext cx="493776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742950" lvl="1" indent="-285750">
              <a:buFont typeface="Arial" panose="020B0604020202020204" pitchFamily="34" charset="0"/>
              <a:buChar char="•"/>
            </a:pPr>
            <a:r>
              <a:rPr lang="en-US" sz="1600" b="1" dirty="0">
                <a:solidFill>
                  <a:schemeClr val="tx1"/>
                </a:solidFill>
              </a:rPr>
              <a:t>Bragg gratings </a:t>
            </a:r>
            <a:r>
              <a:rPr lang="en-US" sz="1600" b="1" dirty="0" err="1">
                <a:solidFill>
                  <a:schemeClr val="tx1"/>
                </a:solidFill>
              </a:rPr>
              <a:t>Lumerical</a:t>
            </a:r>
            <a:r>
              <a:rPr lang="en-US" sz="1600" b="1" dirty="0">
                <a:solidFill>
                  <a:schemeClr val="tx1"/>
                </a:solidFill>
              </a:rPr>
              <a:t>: EME</a:t>
            </a:r>
          </a:p>
          <a:p>
            <a:pPr marL="925830" lvl="2" indent="-285750">
              <a:buFont typeface="Arial" panose="020B0604020202020204" pitchFamily="34" charset="0"/>
              <a:buChar char="•"/>
            </a:pPr>
            <a:r>
              <a:rPr lang="en-US" sz="1200" dirty="0">
                <a:solidFill>
                  <a:schemeClr val="tx1"/>
                </a:solidFill>
                <a:hlinkClick r:id="rId6">
                  <a:extLst>
                    <a:ext uri="{A12FA001-AC4F-418D-AE19-62706E023703}">
                      <ahyp:hlinkClr xmlns:ahyp="http://schemas.microsoft.com/office/drawing/2018/hyperlinkcolor" val="tx"/>
                    </a:ext>
                  </a:extLst>
                </a:hlinkClick>
              </a:rPr>
              <a:t>https://support.lumerical.com/hc/en-us/articles/360042304334-Bragg-Grating-full-device-simulation-with-EME</a:t>
            </a:r>
            <a:endParaRPr lang="en-US" sz="1200" dirty="0">
              <a:solidFill>
                <a:schemeClr val="tx1"/>
              </a:solidFill>
              <a:hlinkClick r:id="rId7">
                <a:extLst>
                  <a:ext uri="{A12FA001-AC4F-418D-AE19-62706E023703}">
                    <ahyp:hlinkClr xmlns:ahyp="http://schemas.microsoft.com/office/drawing/2018/hyperlinkcolor" val="tx"/>
                  </a:ext>
                </a:extLst>
              </a:hlinkClick>
            </a:endParaRPr>
          </a:p>
          <a:p>
            <a:pPr marL="925830" lvl="2" indent="-285750">
              <a:buFont typeface="Arial" panose="020B0604020202020204" pitchFamily="34" charset="0"/>
              <a:buChar char="•"/>
            </a:pPr>
            <a:r>
              <a:rPr lang="en-US" sz="1200" dirty="0">
                <a:solidFill>
                  <a:schemeClr val="tx1"/>
                </a:solidFill>
                <a:hlinkClick r:id="rId7">
                  <a:extLst>
                    <a:ext uri="{A12FA001-AC4F-418D-AE19-62706E023703}">
                      <ahyp:hlinkClr xmlns:ahyp="http://schemas.microsoft.com/office/drawing/2018/hyperlinkcolor" val="tx"/>
                    </a:ext>
                  </a:extLst>
                </a:hlinkClick>
              </a:rPr>
              <a:t>https://kx.lumerical.com/t/simulating-integrated-waveguides-bragg-grating-with-mode-eme/</a:t>
            </a:r>
            <a:endParaRPr lang="en-US" sz="1200" dirty="0">
              <a:solidFill>
                <a:schemeClr val="tx1"/>
              </a:solidFill>
            </a:endParaRPr>
          </a:p>
          <a:p>
            <a:pPr marL="925830" lvl="2" indent="-285750">
              <a:buFont typeface="Arial" panose="020B0604020202020204" pitchFamily="34" charset="0"/>
              <a:buChar char="•"/>
            </a:pPr>
            <a:endParaRPr lang="en-US" sz="1200" b="1" dirty="0">
              <a:solidFill>
                <a:schemeClr val="tx1"/>
              </a:solidFill>
            </a:endParaRPr>
          </a:p>
          <a:p>
            <a:pPr marL="742950" lvl="1" indent="-285750">
              <a:buFont typeface="Arial" panose="020B0604020202020204" pitchFamily="34" charset="0"/>
              <a:buChar char="•"/>
            </a:pPr>
            <a:r>
              <a:rPr lang="en-US" sz="1600" b="1" dirty="0">
                <a:solidFill>
                  <a:schemeClr val="tx1"/>
                </a:solidFill>
              </a:rPr>
              <a:t>Bragg gratings </a:t>
            </a:r>
            <a:r>
              <a:rPr lang="en-US" sz="1600" b="1" dirty="0" err="1">
                <a:solidFill>
                  <a:schemeClr val="tx1"/>
                </a:solidFill>
              </a:rPr>
              <a:t>Lumerical</a:t>
            </a:r>
            <a:r>
              <a:rPr lang="en-US" sz="1600" b="1" dirty="0">
                <a:solidFill>
                  <a:schemeClr val="tx1"/>
                </a:solidFill>
              </a:rPr>
              <a:t>: FDTD</a:t>
            </a:r>
          </a:p>
          <a:p>
            <a:pPr marL="925830" lvl="2" indent="-285750">
              <a:buFont typeface="Arial" panose="020B0604020202020204" pitchFamily="34" charset="0"/>
              <a:buChar char="•"/>
            </a:pPr>
            <a:r>
              <a:rPr lang="en-US" sz="1200" dirty="0">
                <a:solidFill>
                  <a:schemeClr val="tx1"/>
                </a:solidFill>
                <a:hlinkClick r:id="rId8">
                  <a:extLst>
                    <a:ext uri="{A12FA001-AC4F-418D-AE19-62706E023703}">
                      <ahyp:hlinkClr xmlns:ahyp="http://schemas.microsoft.com/office/drawing/2018/hyperlinkcolor" val="tx"/>
                    </a:ext>
                  </a:extLst>
                </a:hlinkClick>
              </a:rPr>
              <a:t>https://support.lumerical.com/hc/en-us/articles/360042304394-Bragg-Grating-Initial-Design-with-FDTD</a:t>
            </a:r>
            <a:endParaRPr lang="en-US" sz="1200" dirty="0">
              <a:solidFill>
                <a:schemeClr val="tx1"/>
              </a:solidFill>
              <a:hlinkClick r:id="rId9">
                <a:extLst>
                  <a:ext uri="{A12FA001-AC4F-418D-AE19-62706E023703}">
                    <ahyp:hlinkClr xmlns:ahyp="http://schemas.microsoft.com/office/drawing/2018/hyperlinkcolor" val="tx"/>
                  </a:ext>
                </a:extLst>
              </a:hlinkClick>
            </a:endParaRPr>
          </a:p>
          <a:p>
            <a:pPr marL="925830" lvl="2" indent="-285750">
              <a:buFont typeface="Arial" panose="020B0604020202020204" pitchFamily="34" charset="0"/>
              <a:buChar char="•"/>
            </a:pPr>
            <a:r>
              <a:rPr lang="en-US" sz="1200" dirty="0">
                <a:solidFill>
                  <a:schemeClr val="tx1"/>
                </a:solidFill>
                <a:hlinkClick r:id="rId9">
                  <a:extLst>
                    <a:ext uri="{A12FA001-AC4F-418D-AE19-62706E023703}">
                      <ahyp:hlinkClr xmlns:ahyp="http://schemas.microsoft.com/office/drawing/2018/hyperlinkcolor" val="tx"/>
                    </a:ext>
                  </a:extLst>
                </a:hlinkClick>
              </a:rPr>
              <a:t>https://kx.lumerical.com/t/simulating-integrated-waveguides-bragg-grating-with-fdtd-bandstructure</a:t>
            </a:r>
            <a:endParaRPr lang="en-US" sz="1200" b="1" dirty="0">
              <a:solidFill>
                <a:schemeClr val="tx1"/>
              </a:solidFill>
            </a:endParaRPr>
          </a:p>
          <a:p>
            <a:pPr marL="1200150" lvl="2" indent="-285750">
              <a:buFont typeface="Arial" panose="020B0604020202020204" pitchFamily="34" charset="0"/>
              <a:buChar char="•"/>
            </a:pPr>
            <a:endParaRPr lang="en-US" sz="1600" b="1" dirty="0">
              <a:solidFill>
                <a:schemeClr val="tx1"/>
              </a:solidFill>
            </a:endParaRPr>
          </a:p>
        </p:txBody>
      </p:sp>
    </p:spTree>
    <p:extLst>
      <p:ext uri="{BB962C8B-B14F-4D97-AF65-F5344CB8AC3E}">
        <p14:creationId xmlns:p14="http://schemas.microsoft.com/office/powerpoint/2010/main" val="1232524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Contra-directional Couplers: Stacking</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285750" indent="-285750">
              <a:buFont typeface="Arial" panose="020B0604020202020204" pitchFamily="34" charset="0"/>
              <a:buChar char="•"/>
            </a:pPr>
            <a:r>
              <a:rPr lang="en-CA" sz="1600" dirty="0">
                <a:solidFill>
                  <a:schemeClr val="tx1"/>
                </a:solidFill>
              </a:rPr>
              <a:t>Similarly, we can apply the same concept to the </a:t>
            </a:r>
            <a:r>
              <a:rPr lang="en-CA" sz="1600" b="1" dirty="0">
                <a:solidFill>
                  <a:schemeClr val="tx1"/>
                </a:solidFill>
              </a:rPr>
              <a:t>Through-port </a:t>
            </a:r>
            <a:r>
              <a:rPr lang="en-CA" sz="1600" dirty="0">
                <a:solidFill>
                  <a:schemeClr val="tx1"/>
                </a:solidFill>
              </a:rPr>
              <a:t>and achieve ultra-high extinction ratio filters</a:t>
            </a:r>
            <a:endParaRPr lang="en-CA" sz="1600" b="1"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8" name="Picture 7">
            <a:extLst>
              <a:ext uri="{FF2B5EF4-FFF2-40B4-BE49-F238E27FC236}">
                <a16:creationId xmlns:a16="http://schemas.microsoft.com/office/drawing/2014/main" id="{256C812A-8E15-49BC-A3A3-4A4AE6398E42}"/>
              </a:ext>
            </a:extLst>
          </p:cNvPr>
          <p:cNvPicPr>
            <a:picLocks noChangeAspect="1"/>
          </p:cNvPicPr>
          <p:nvPr/>
        </p:nvPicPr>
        <p:blipFill>
          <a:blip r:embed="rId2"/>
          <a:stretch>
            <a:fillRect/>
          </a:stretch>
        </p:blipFill>
        <p:spPr>
          <a:xfrm>
            <a:off x="2954245" y="2444934"/>
            <a:ext cx="7098249" cy="3833751"/>
          </a:xfrm>
          <a:prstGeom prst="rect">
            <a:avLst/>
          </a:prstGeom>
        </p:spPr>
      </p:pic>
      <p:sp>
        <p:nvSpPr>
          <p:cNvPr id="4" name="Rectangle 3">
            <a:extLst>
              <a:ext uri="{FF2B5EF4-FFF2-40B4-BE49-F238E27FC236}">
                <a16:creationId xmlns:a16="http://schemas.microsoft.com/office/drawing/2014/main" id="{6A735590-0B1F-4D67-A596-4911DE2B8D3E}"/>
              </a:ext>
            </a:extLst>
          </p:cNvPr>
          <p:cNvSpPr/>
          <p:nvPr/>
        </p:nvSpPr>
        <p:spPr>
          <a:xfrm>
            <a:off x="9851868" y="5137654"/>
            <a:ext cx="2022124" cy="600164"/>
          </a:xfrm>
          <a:prstGeom prst="rect">
            <a:avLst/>
          </a:prstGeom>
        </p:spPr>
        <p:txBody>
          <a:bodyPr wrap="square">
            <a:spAutoFit/>
          </a:bodyPr>
          <a:lstStyle/>
          <a:p>
            <a:r>
              <a:rPr lang="en-US" sz="1100" dirty="0">
                <a:hlinkClick r:id="rId3">
                  <a:extLst>
                    <a:ext uri="{A12FA001-AC4F-418D-AE19-62706E023703}">
                      <ahyp:hlinkClr xmlns:ahyp="http://schemas.microsoft.com/office/drawing/2018/hyperlinkcolor" val="tx"/>
                    </a:ext>
                  </a:extLst>
                </a:hlinkClick>
              </a:rPr>
              <a:t>M. Hammood, 2019</a:t>
            </a:r>
          </a:p>
          <a:p>
            <a:r>
              <a:rPr lang="en-US" sz="1100" dirty="0">
                <a:hlinkClick r:id="rId3">
                  <a:extLst>
                    <a:ext uri="{A12FA001-AC4F-418D-AE19-62706E023703}">
                      <ahyp:hlinkClr xmlns:ahyp="http://schemas.microsoft.com/office/drawing/2018/hyperlinkcolor" val="tx"/>
                    </a:ext>
                  </a:extLst>
                </a:hlinkClick>
              </a:rPr>
              <a:t>https://ieeexplore.ieee.org/abstract/document/8936494/</a:t>
            </a:r>
            <a:endParaRPr lang="en-US" sz="1100" dirty="0"/>
          </a:p>
        </p:txBody>
      </p:sp>
    </p:spTree>
    <p:extLst>
      <p:ext uri="{BB962C8B-B14F-4D97-AF65-F5344CB8AC3E}">
        <p14:creationId xmlns:p14="http://schemas.microsoft.com/office/powerpoint/2010/main" val="1772241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a:xfrm>
            <a:off x="1097279" y="286603"/>
            <a:ext cx="10960041" cy="1450757"/>
          </a:xfrm>
        </p:spPr>
        <p:txBody>
          <a:bodyPr/>
          <a:lstStyle/>
          <a:p>
            <a:r>
              <a:rPr lang="en-CA" dirty="0"/>
              <a:t>Contra-directional Couplers: Sub-wavelength</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285750" indent="-285750">
              <a:buFont typeface="Arial" panose="020B0604020202020204" pitchFamily="34" charset="0"/>
              <a:buChar char="•"/>
            </a:pPr>
            <a:r>
              <a:rPr lang="en-CA" sz="1600" dirty="0">
                <a:solidFill>
                  <a:schemeClr val="tx1"/>
                </a:solidFill>
              </a:rPr>
              <a:t>Use sub-wavelength waveguides in a contra-DC configuration</a:t>
            </a:r>
          </a:p>
          <a:p>
            <a:pPr marL="285750" indent="-285750">
              <a:buFont typeface="Arial" panose="020B0604020202020204" pitchFamily="34" charset="0"/>
              <a:buChar char="•"/>
            </a:pPr>
            <a:r>
              <a:rPr lang="en-CA" sz="1600" dirty="0">
                <a:solidFill>
                  <a:schemeClr val="tx1"/>
                </a:solidFill>
              </a:rPr>
              <a:t>Low mode-confinement significantly increases the coupling coefficient</a:t>
            </a:r>
          </a:p>
          <a:p>
            <a:pPr marL="742950" lvl="1" indent="-285750">
              <a:buFont typeface="Arial" panose="020B0604020202020204" pitchFamily="34" charset="0"/>
              <a:buChar char="•"/>
            </a:pPr>
            <a:r>
              <a:rPr lang="en-CA" sz="1600" dirty="0">
                <a:solidFill>
                  <a:schemeClr val="tx1"/>
                </a:solidFill>
              </a:rPr>
              <a:t>Significantly shorter devices</a:t>
            </a:r>
          </a:p>
          <a:p>
            <a:pPr marL="742950" lvl="1" indent="-285750">
              <a:buFont typeface="Arial" panose="020B0604020202020204" pitchFamily="34" charset="0"/>
              <a:buChar char="•"/>
            </a:pPr>
            <a:r>
              <a:rPr lang="en-CA" sz="1600" dirty="0">
                <a:solidFill>
                  <a:schemeClr val="tx1"/>
                </a:solidFill>
              </a:rPr>
              <a:t>Wider bandwidths</a:t>
            </a:r>
            <a:endParaRPr lang="en-CA" sz="1600" b="1" dirty="0">
              <a:solidFill>
                <a:schemeClr val="tx1"/>
              </a:solidFill>
            </a:endParaRPr>
          </a:p>
          <a:p>
            <a:pPr marL="285750" indent="-285750">
              <a:buFont typeface="Arial" panose="020B0604020202020204" pitchFamily="34" charset="0"/>
              <a:buChar char="•"/>
            </a:pPr>
            <a:r>
              <a:rPr lang="en-CA" sz="1600" b="1" dirty="0">
                <a:solidFill>
                  <a:schemeClr val="tx1"/>
                </a:solidFill>
              </a:rPr>
              <a:t>Insertion loss: </a:t>
            </a:r>
            <a:r>
              <a:rPr lang="en-CA" sz="1600" dirty="0">
                <a:solidFill>
                  <a:schemeClr val="tx1"/>
                </a:solidFill>
              </a:rPr>
              <a:t>0.86 dB</a:t>
            </a:r>
          </a:p>
          <a:p>
            <a:pPr marL="285750" indent="-285750">
              <a:buFont typeface="Arial" panose="020B0604020202020204" pitchFamily="34" charset="0"/>
              <a:buChar char="•"/>
            </a:pPr>
            <a:r>
              <a:rPr lang="en-CA" sz="1600" b="1" dirty="0">
                <a:solidFill>
                  <a:schemeClr val="tx1"/>
                </a:solidFill>
              </a:rPr>
              <a:t>Bandwidth: </a:t>
            </a:r>
            <a:r>
              <a:rPr lang="en-CA" sz="1600" dirty="0">
                <a:solidFill>
                  <a:schemeClr val="tx1"/>
                </a:solidFill>
              </a:rPr>
              <a:t>up-to 33 nm</a:t>
            </a:r>
          </a:p>
          <a:p>
            <a:pPr marL="285750" indent="-285750">
              <a:buFont typeface="Arial" panose="020B0604020202020204" pitchFamily="34" charset="0"/>
              <a:buChar char="•"/>
            </a:pPr>
            <a:r>
              <a:rPr lang="en-CA" sz="1600" b="1" dirty="0">
                <a:solidFill>
                  <a:schemeClr val="tx1"/>
                </a:solidFill>
              </a:rPr>
              <a:t>Isolation: </a:t>
            </a:r>
            <a:r>
              <a:rPr lang="en-CA" sz="1600" dirty="0">
                <a:solidFill>
                  <a:schemeClr val="tx1"/>
                </a:solidFill>
              </a:rPr>
              <a:t>&gt;55 dB (stacked – 3 stage)</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7" name="Picture 6">
            <a:extLst>
              <a:ext uri="{FF2B5EF4-FFF2-40B4-BE49-F238E27FC236}">
                <a16:creationId xmlns:a16="http://schemas.microsoft.com/office/drawing/2014/main" id="{38B533D2-7D80-4A41-8BA8-09BA2A06F1C7}"/>
              </a:ext>
            </a:extLst>
          </p:cNvPr>
          <p:cNvPicPr>
            <a:picLocks noChangeAspect="1"/>
          </p:cNvPicPr>
          <p:nvPr/>
        </p:nvPicPr>
        <p:blipFill>
          <a:blip r:embed="rId2"/>
          <a:stretch>
            <a:fillRect/>
          </a:stretch>
        </p:blipFill>
        <p:spPr>
          <a:xfrm>
            <a:off x="7041194" y="1845734"/>
            <a:ext cx="5150806" cy="1440162"/>
          </a:xfrm>
          <a:prstGeom prst="rect">
            <a:avLst/>
          </a:prstGeom>
        </p:spPr>
      </p:pic>
      <p:pic>
        <p:nvPicPr>
          <p:cNvPr id="9" name="Picture 8">
            <a:extLst>
              <a:ext uri="{FF2B5EF4-FFF2-40B4-BE49-F238E27FC236}">
                <a16:creationId xmlns:a16="http://schemas.microsoft.com/office/drawing/2014/main" id="{63624EF5-339A-4EA6-B17D-251144006493}"/>
              </a:ext>
            </a:extLst>
          </p:cNvPr>
          <p:cNvPicPr>
            <a:picLocks noChangeAspect="1"/>
          </p:cNvPicPr>
          <p:nvPr/>
        </p:nvPicPr>
        <p:blipFill>
          <a:blip r:embed="rId3"/>
          <a:stretch>
            <a:fillRect/>
          </a:stretch>
        </p:blipFill>
        <p:spPr>
          <a:xfrm>
            <a:off x="8991848" y="3580533"/>
            <a:ext cx="3200152" cy="2610765"/>
          </a:xfrm>
          <a:prstGeom prst="rect">
            <a:avLst/>
          </a:prstGeom>
        </p:spPr>
      </p:pic>
      <p:grpSp>
        <p:nvGrpSpPr>
          <p:cNvPr id="6" name="Group 5">
            <a:extLst>
              <a:ext uri="{FF2B5EF4-FFF2-40B4-BE49-F238E27FC236}">
                <a16:creationId xmlns:a16="http://schemas.microsoft.com/office/drawing/2014/main" id="{EE8EE636-5A9A-4EA9-BEF1-88ADAF60AB12}"/>
              </a:ext>
            </a:extLst>
          </p:cNvPr>
          <p:cNvGrpSpPr/>
          <p:nvPr/>
        </p:nvGrpSpPr>
        <p:grpSpPr>
          <a:xfrm>
            <a:off x="4227240" y="4602490"/>
            <a:ext cx="4544620" cy="1681128"/>
            <a:chOff x="3633517" y="4348627"/>
            <a:chExt cx="5358331" cy="1982132"/>
          </a:xfrm>
        </p:grpSpPr>
        <p:pic>
          <p:nvPicPr>
            <p:cNvPr id="10" name="Picture 9">
              <a:extLst>
                <a:ext uri="{FF2B5EF4-FFF2-40B4-BE49-F238E27FC236}">
                  <a16:creationId xmlns:a16="http://schemas.microsoft.com/office/drawing/2014/main" id="{71ECCB9B-4C1B-47E2-9D99-B3E7E558DF03}"/>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633517" y="4348627"/>
              <a:ext cx="2642842" cy="1982132"/>
            </a:xfrm>
            <a:prstGeom prst="rect">
              <a:avLst/>
            </a:prstGeom>
          </p:spPr>
        </p:pic>
        <p:pic>
          <p:nvPicPr>
            <p:cNvPr id="11" name="Picture 10">
              <a:extLst>
                <a:ext uri="{FF2B5EF4-FFF2-40B4-BE49-F238E27FC236}">
                  <a16:creationId xmlns:a16="http://schemas.microsoft.com/office/drawing/2014/main" id="{07438CE9-43BC-43A9-ABCC-5E4D32660AF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349003" y="4348627"/>
              <a:ext cx="2642845" cy="1982132"/>
            </a:xfrm>
            <a:prstGeom prst="rect">
              <a:avLst/>
            </a:prstGeom>
          </p:spPr>
        </p:pic>
      </p:grpSp>
      <p:sp>
        <p:nvSpPr>
          <p:cNvPr id="12" name="TextBox 11">
            <a:extLst>
              <a:ext uri="{FF2B5EF4-FFF2-40B4-BE49-F238E27FC236}">
                <a16:creationId xmlns:a16="http://schemas.microsoft.com/office/drawing/2014/main" id="{231F40D9-C9AA-4993-AC2D-66C29F102BC2}"/>
              </a:ext>
            </a:extLst>
          </p:cNvPr>
          <p:cNvSpPr txBox="1"/>
          <p:nvPr/>
        </p:nvSpPr>
        <p:spPr>
          <a:xfrm>
            <a:off x="5709396" y="3857414"/>
            <a:ext cx="3062464" cy="461665"/>
          </a:xfrm>
          <a:prstGeom prst="rect">
            <a:avLst/>
          </a:prstGeom>
          <a:noFill/>
        </p:spPr>
        <p:txBody>
          <a:bodyPr wrap="square" rtlCol="0">
            <a:spAutoFit/>
          </a:bodyPr>
          <a:lstStyle/>
          <a:p>
            <a:r>
              <a:rPr lang="en-US" sz="1200" dirty="0"/>
              <a:t>H. Yun et al, OL 2020 - </a:t>
            </a:r>
            <a:r>
              <a:rPr lang="en-US" sz="1200" b="1" u="sng" dirty="0">
                <a:hlinkClick r:id="rId6"/>
              </a:rPr>
              <a:t>10.1364/OL.44.004929</a:t>
            </a:r>
            <a:endParaRPr lang="en-US" sz="1200" dirty="0"/>
          </a:p>
          <a:p>
            <a:endParaRPr lang="en-US" sz="1200" dirty="0"/>
          </a:p>
        </p:txBody>
      </p:sp>
    </p:spTree>
    <p:extLst>
      <p:ext uri="{BB962C8B-B14F-4D97-AF65-F5344CB8AC3E}">
        <p14:creationId xmlns:p14="http://schemas.microsoft.com/office/powerpoint/2010/main" val="1574975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a:xfrm>
            <a:off x="1097279" y="286603"/>
            <a:ext cx="10960041" cy="1450757"/>
          </a:xfrm>
        </p:spPr>
        <p:txBody>
          <a:bodyPr/>
          <a:lstStyle/>
          <a:p>
            <a:r>
              <a:rPr lang="en-CA" dirty="0"/>
              <a:t>Simulation flow</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285750" indent="-285750">
              <a:buFont typeface="Arial" panose="020B0604020202020204" pitchFamily="34" charset="0"/>
              <a:buChar char="•"/>
            </a:pPr>
            <a:r>
              <a:rPr lang="en-CA" sz="1600" dirty="0">
                <a:solidFill>
                  <a:schemeClr val="tx1"/>
                </a:solidFill>
              </a:rPr>
              <a:t>More on that later :)</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13" name="Picture 12">
            <a:extLst>
              <a:ext uri="{FF2B5EF4-FFF2-40B4-BE49-F238E27FC236}">
                <a16:creationId xmlns:a16="http://schemas.microsoft.com/office/drawing/2014/main" id="{10EC5753-2391-43B4-A01E-CCD21A08FEEC}"/>
              </a:ext>
            </a:extLst>
          </p:cNvPr>
          <p:cNvPicPr>
            <a:picLocks noChangeAspect="1"/>
          </p:cNvPicPr>
          <p:nvPr/>
        </p:nvPicPr>
        <p:blipFill>
          <a:blip r:embed="rId2"/>
          <a:stretch>
            <a:fillRect/>
          </a:stretch>
        </p:blipFill>
        <p:spPr>
          <a:xfrm>
            <a:off x="3472406" y="2339658"/>
            <a:ext cx="4653022" cy="3529436"/>
          </a:xfrm>
          <a:prstGeom prst="rect">
            <a:avLst/>
          </a:prstGeom>
        </p:spPr>
      </p:pic>
    </p:spTree>
    <p:extLst>
      <p:ext uri="{BB962C8B-B14F-4D97-AF65-F5344CB8AC3E}">
        <p14:creationId xmlns:p14="http://schemas.microsoft.com/office/powerpoint/2010/main" val="1836001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a:xfrm>
            <a:off x="1097279" y="286603"/>
            <a:ext cx="10960041" cy="1450757"/>
          </a:xfrm>
        </p:spPr>
        <p:txBody>
          <a:bodyPr/>
          <a:lstStyle/>
          <a:p>
            <a:r>
              <a:rPr lang="en-CA" dirty="0"/>
              <a:t>Acknowledgement</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80" y="1845734"/>
            <a:ext cx="5406090" cy="4023360"/>
          </a:xfrm>
        </p:spPr>
        <p:txBody>
          <a:bodyPr>
            <a:normAutofit/>
          </a:bodyPr>
          <a:lstStyle/>
          <a:p>
            <a:pPr marL="285750" indent="-285750">
              <a:buFont typeface="Arial" panose="020B0604020202020204" pitchFamily="34" charset="0"/>
              <a:buChar char="•"/>
            </a:pPr>
            <a:r>
              <a:rPr lang="en-CA" sz="1600" b="1" dirty="0">
                <a:solidFill>
                  <a:schemeClr val="tx1"/>
                </a:solidFill>
              </a:rPr>
              <a:t>Keysight Technologies </a:t>
            </a:r>
            <a:r>
              <a:rPr lang="en-CA" sz="1600" dirty="0">
                <a:solidFill>
                  <a:schemeClr val="tx1"/>
                </a:solidFill>
              </a:rPr>
              <a:t>for their financial support of my projects.</a:t>
            </a:r>
          </a:p>
          <a:p>
            <a:pPr marL="285750" indent="-285750">
              <a:buFont typeface="Arial" panose="020B0604020202020204" pitchFamily="34" charset="0"/>
              <a:buChar char="•"/>
            </a:pPr>
            <a:r>
              <a:rPr lang="en-CA" sz="1600" dirty="0">
                <a:solidFill>
                  <a:schemeClr val="tx1"/>
                </a:solidFill>
              </a:rPr>
              <a:t>The Natural Sciences and Engineering Research Council (</a:t>
            </a:r>
            <a:r>
              <a:rPr lang="en-CA" sz="1600" b="1" dirty="0">
                <a:solidFill>
                  <a:schemeClr val="tx1"/>
                </a:solidFill>
              </a:rPr>
              <a:t>NSERC</a:t>
            </a:r>
            <a:r>
              <a:rPr lang="en-CA" sz="1600" dirty="0">
                <a:solidFill>
                  <a:schemeClr val="tx1"/>
                </a:solidFill>
              </a:rPr>
              <a:t>) of Canada</a:t>
            </a:r>
          </a:p>
          <a:p>
            <a:pPr marL="285750" indent="-285750">
              <a:buFont typeface="Arial" panose="020B0604020202020204" pitchFamily="34" charset="0"/>
              <a:buChar char="•"/>
            </a:pPr>
            <a:r>
              <a:rPr lang="en-CA" sz="1600" dirty="0" err="1">
                <a:solidFill>
                  <a:schemeClr val="tx1"/>
                </a:solidFill>
              </a:rPr>
              <a:t>EBeam</a:t>
            </a:r>
            <a:r>
              <a:rPr lang="en-CA" sz="1600" dirty="0">
                <a:solidFill>
                  <a:schemeClr val="tx1"/>
                </a:solidFill>
              </a:rPr>
              <a:t> Fabrication was done at </a:t>
            </a:r>
            <a:r>
              <a:rPr lang="en-CA" sz="1600" b="1" dirty="0">
                <a:solidFill>
                  <a:schemeClr val="tx1"/>
                </a:solidFill>
              </a:rPr>
              <a:t>Applied Nanotools </a:t>
            </a:r>
            <a:r>
              <a:rPr lang="en-CA" sz="1600" dirty="0">
                <a:solidFill>
                  <a:schemeClr val="tx1"/>
                </a:solidFill>
              </a:rPr>
              <a:t>and the </a:t>
            </a:r>
            <a:r>
              <a:rPr lang="en-CA" sz="1600" b="1" dirty="0">
                <a:solidFill>
                  <a:schemeClr val="tx1"/>
                </a:solidFill>
              </a:rPr>
              <a:t>University of Washington </a:t>
            </a:r>
            <a:r>
              <a:rPr lang="en-CA" sz="1600" dirty="0">
                <a:solidFill>
                  <a:schemeClr val="tx1"/>
                </a:solidFill>
              </a:rPr>
              <a:t>Microfabrication/Nanotechnology User Facility, a member of the NSF National Nanotechnology Infrastructure Network (</a:t>
            </a:r>
            <a:r>
              <a:rPr lang="en-CA" sz="1600" b="1" dirty="0">
                <a:solidFill>
                  <a:schemeClr val="tx1"/>
                </a:solidFill>
              </a:rPr>
              <a:t>NNIN</a:t>
            </a:r>
            <a:r>
              <a:rPr lang="en-CA" sz="1600" dirty="0">
                <a:solidFill>
                  <a:schemeClr val="tx1"/>
                </a:solidFill>
              </a:rPr>
              <a:t>).</a:t>
            </a:r>
          </a:p>
          <a:p>
            <a:pPr marL="285750" indent="-285750">
              <a:buFont typeface="Arial" panose="020B0604020202020204" pitchFamily="34" charset="0"/>
              <a:buChar char="•"/>
            </a:pPr>
            <a:r>
              <a:rPr lang="en-CA" sz="1600" dirty="0">
                <a:solidFill>
                  <a:schemeClr val="tx1"/>
                </a:solidFill>
              </a:rPr>
              <a:t>Optical lithography was done at the Institute of Microelectronics (</a:t>
            </a:r>
            <a:r>
              <a:rPr lang="en-CA" sz="1600" b="1" dirty="0">
                <a:solidFill>
                  <a:schemeClr val="tx1"/>
                </a:solidFill>
              </a:rPr>
              <a:t>IME</a:t>
            </a:r>
            <a:r>
              <a:rPr lang="en-CA" sz="1600" dirty="0">
                <a:solidFill>
                  <a:schemeClr val="tx1"/>
                </a:solidFill>
              </a:rPr>
              <a:t>)/ Advanced Micro Foundry (</a:t>
            </a:r>
            <a:r>
              <a:rPr lang="en-CA" sz="1600" b="1" dirty="0">
                <a:solidFill>
                  <a:schemeClr val="tx1"/>
                </a:solidFill>
              </a:rPr>
              <a:t>AMF</a:t>
            </a:r>
            <a:r>
              <a:rPr lang="en-CA" sz="1600" dirty="0">
                <a:solidFill>
                  <a:schemeClr val="tx1"/>
                </a:solidFill>
              </a:rPr>
              <a:t>) at Singapore through </a:t>
            </a:r>
            <a:r>
              <a:rPr lang="en-CA" sz="1600" b="1" dirty="0">
                <a:solidFill>
                  <a:schemeClr val="tx1"/>
                </a:solidFill>
              </a:rPr>
              <a:t>Keysight Technologies</a:t>
            </a:r>
            <a:r>
              <a:rPr lang="en-CA" sz="1600" dirty="0">
                <a:solidFill>
                  <a:schemeClr val="tx1"/>
                </a:solidFill>
              </a:rPr>
              <a:t>.</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6" name="Picture 5">
            <a:extLst>
              <a:ext uri="{FF2B5EF4-FFF2-40B4-BE49-F238E27FC236}">
                <a16:creationId xmlns:a16="http://schemas.microsoft.com/office/drawing/2014/main" id="{53561E83-BCE6-42D2-AE37-0990F944D3C8}"/>
              </a:ext>
            </a:extLst>
          </p:cNvPr>
          <p:cNvPicPr>
            <a:picLocks noChangeAspect="1"/>
          </p:cNvPicPr>
          <p:nvPr/>
        </p:nvPicPr>
        <p:blipFill>
          <a:blip r:embed="rId2"/>
          <a:stretch>
            <a:fillRect/>
          </a:stretch>
        </p:blipFill>
        <p:spPr>
          <a:xfrm>
            <a:off x="7205627" y="3107856"/>
            <a:ext cx="4424298" cy="1004916"/>
          </a:xfrm>
          <a:prstGeom prst="rect">
            <a:avLst/>
          </a:prstGeom>
        </p:spPr>
      </p:pic>
      <p:pic>
        <p:nvPicPr>
          <p:cNvPr id="7" name="Picture 2" descr="Image result for canadian microsystems corporation">
            <a:extLst>
              <a:ext uri="{FF2B5EF4-FFF2-40B4-BE49-F238E27FC236}">
                <a16:creationId xmlns:a16="http://schemas.microsoft.com/office/drawing/2014/main" id="{5C1E5FDB-0D07-4CB8-91CC-AB42AB4EA8C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7527574" y="1819011"/>
            <a:ext cx="1696755" cy="1131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applied nanotools">
            <a:extLst>
              <a:ext uri="{FF2B5EF4-FFF2-40B4-BE49-F238E27FC236}">
                <a16:creationId xmlns:a16="http://schemas.microsoft.com/office/drawing/2014/main" id="{0DED3BB2-CD48-4349-8194-D8371AD3160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417776" y="2023963"/>
            <a:ext cx="2264028" cy="7212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sign&#10;&#10;Description automatically generated">
            <a:extLst>
              <a:ext uri="{FF2B5EF4-FFF2-40B4-BE49-F238E27FC236}">
                <a16:creationId xmlns:a16="http://schemas.microsoft.com/office/drawing/2014/main" id="{EEB56C74-DF9E-4131-B0AA-CA64BD96A7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9606" y="4270447"/>
            <a:ext cx="2576340" cy="1018825"/>
          </a:xfrm>
          <a:prstGeom prst="rect">
            <a:avLst/>
          </a:prstGeom>
        </p:spPr>
      </p:pic>
    </p:spTree>
    <p:extLst>
      <p:ext uri="{BB962C8B-B14F-4D97-AF65-F5344CB8AC3E}">
        <p14:creationId xmlns:p14="http://schemas.microsoft.com/office/powerpoint/2010/main" val="2323150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Transfer-Matrix Method</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8" y="1845734"/>
            <a:ext cx="4998721" cy="4023360"/>
          </a:xfrm>
        </p:spPr>
        <p:txBody>
          <a:bodyPr>
            <a:noAutofit/>
          </a:bodyPr>
          <a:lstStyle/>
          <a:p>
            <a:pPr marL="285750" indent="-285750">
              <a:buFont typeface="Arial" panose="020B0604020202020204" pitchFamily="34" charset="0"/>
              <a:buChar char="•"/>
            </a:pPr>
            <a:r>
              <a:rPr lang="en-CA" sz="1600" b="1" dirty="0">
                <a:solidFill>
                  <a:schemeClr val="tx1"/>
                </a:solidFill>
              </a:rPr>
              <a:t>Periodically perturbed waveguides</a:t>
            </a:r>
          </a:p>
          <a:p>
            <a:pPr marL="742950" lvl="1" indent="-285750">
              <a:buFont typeface="Arial" panose="020B0604020202020204" pitchFamily="34" charset="0"/>
              <a:buChar char="•"/>
            </a:pPr>
            <a:r>
              <a:rPr lang="en-CA" sz="1600" dirty="0">
                <a:solidFill>
                  <a:schemeClr val="tx1"/>
                </a:solidFill>
              </a:rPr>
              <a:t>Side-wall modulation (rib or strip</a:t>
            </a:r>
            <a:r>
              <a:rPr lang="en-CA" sz="1600" b="1" dirty="0">
                <a:solidFill>
                  <a:schemeClr val="tx1"/>
                </a:solidFill>
              </a:rPr>
              <a:t> </a:t>
            </a:r>
            <a:r>
              <a:rPr lang="en-CA" sz="1600" dirty="0">
                <a:solidFill>
                  <a:schemeClr val="tx1"/>
                </a:solidFill>
              </a:rPr>
              <a:t>waveguides)</a:t>
            </a:r>
          </a:p>
          <a:p>
            <a:pPr marL="742950" lvl="1" indent="-285750">
              <a:buFont typeface="Arial" panose="020B0604020202020204" pitchFamily="34" charset="0"/>
              <a:buChar char="•"/>
            </a:pPr>
            <a:r>
              <a:rPr lang="en-CA" sz="1600" dirty="0">
                <a:solidFill>
                  <a:schemeClr val="tx1"/>
                </a:solidFill>
              </a:rPr>
              <a:t>Cladding modulation</a:t>
            </a:r>
          </a:p>
          <a:p>
            <a:pPr marL="742950" lvl="1" indent="-285750">
              <a:buFont typeface="Arial" panose="020B0604020202020204" pitchFamily="34" charset="0"/>
              <a:buChar char="•"/>
            </a:pPr>
            <a:r>
              <a:rPr lang="en-CA" sz="1600" dirty="0">
                <a:solidFill>
                  <a:schemeClr val="tx1"/>
                </a:solidFill>
              </a:rPr>
              <a:t>Vertical modulation</a:t>
            </a:r>
          </a:p>
          <a:p>
            <a:pPr marL="742950" lvl="1" indent="-285750">
              <a:buFont typeface="Arial" panose="020B0604020202020204" pitchFamily="34" charset="0"/>
              <a:buChar char="•"/>
            </a:pPr>
            <a:endParaRPr lang="en-CA" sz="1600" dirty="0">
              <a:solidFill>
                <a:schemeClr val="tx1"/>
              </a:solidFill>
            </a:endParaRPr>
          </a:p>
          <a:p>
            <a:pPr marL="285750" indent="-285750">
              <a:buFont typeface="Arial" panose="020B0604020202020204" pitchFamily="34" charset="0"/>
              <a:buChar char="•"/>
            </a:pPr>
            <a:r>
              <a:rPr lang="en-CA" sz="1600" dirty="0">
                <a:solidFill>
                  <a:schemeClr val="tx1"/>
                </a:solidFill>
              </a:rPr>
              <a:t>Applications:</a:t>
            </a:r>
          </a:p>
          <a:p>
            <a:pPr marL="742950" lvl="1" indent="-285750">
              <a:buFont typeface="Arial" panose="020B0604020202020204" pitchFamily="34" charset="0"/>
              <a:buChar char="•"/>
            </a:pPr>
            <a:r>
              <a:rPr lang="en-CA" sz="1600" dirty="0">
                <a:solidFill>
                  <a:schemeClr val="tx1"/>
                </a:solidFill>
              </a:rPr>
              <a:t>Dispersion compensation</a:t>
            </a:r>
          </a:p>
          <a:p>
            <a:pPr marL="742950" lvl="1" indent="-285750">
              <a:buFont typeface="Arial" panose="020B0604020202020204" pitchFamily="34" charset="0"/>
              <a:buChar char="•"/>
            </a:pPr>
            <a:r>
              <a:rPr lang="en-CA" sz="1600" dirty="0">
                <a:solidFill>
                  <a:schemeClr val="tx1"/>
                </a:solidFill>
              </a:rPr>
              <a:t>Narrow-band filters</a:t>
            </a:r>
          </a:p>
          <a:p>
            <a:pPr marL="742950" lvl="1" indent="-285750">
              <a:buFont typeface="Arial" panose="020B0604020202020204" pitchFamily="34" charset="0"/>
              <a:buChar char="•"/>
            </a:pPr>
            <a:r>
              <a:rPr lang="en-CA" sz="1600" dirty="0">
                <a:solidFill>
                  <a:schemeClr val="tx1"/>
                </a:solidFill>
              </a:rPr>
              <a:t>Wide-band filters</a:t>
            </a:r>
          </a:p>
          <a:p>
            <a:pPr marL="742950" lvl="1" indent="-285750">
              <a:buFont typeface="Arial" panose="020B0604020202020204" pitchFamily="34" charset="0"/>
              <a:buChar char="•"/>
            </a:pPr>
            <a:endParaRPr lang="en-CA" sz="1600" b="1" dirty="0">
              <a:solidFill>
                <a:schemeClr val="tx1"/>
              </a:solidFill>
            </a:endParaRPr>
          </a:p>
          <a:p>
            <a:pPr marL="285750" indent="-285750">
              <a:buFont typeface="Arial" panose="020B0604020202020204" pitchFamily="34" charset="0"/>
              <a:buChar char="•"/>
            </a:pPr>
            <a:r>
              <a:rPr lang="en-CA" sz="1600" dirty="0">
                <a:solidFill>
                  <a:schemeClr val="tx1"/>
                </a:solidFill>
              </a:rPr>
              <a:t>Filtered wavelengths are </a:t>
            </a:r>
          </a:p>
          <a:p>
            <a:r>
              <a:rPr lang="en-CA" sz="1600" dirty="0">
                <a:solidFill>
                  <a:schemeClr val="tx1"/>
                </a:solidFill>
              </a:rPr>
              <a:t>reflected back to the input port.</a:t>
            </a:r>
          </a:p>
          <a:p>
            <a:pPr marL="742950" lvl="1" indent="-285750">
              <a:buFont typeface="Arial" panose="020B0604020202020204" pitchFamily="34" charset="0"/>
              <a:buChar char="•"/>
            </a:pPr>
            <a:r>
              <a:rPr lang="en-CA" sz="1600" b="1" dirty="0">
                <a:solidFill>
                  <a:schemeClr val="tx1"/>
                </a:solidFill>
              </a:rPr>
              <a:t>A circulator/isolator is needed!</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7" name="Picture 6">
            <a:extLst>
              <a:ext uri="{FF2B5EF4-FFF2-40B4-BE49-F238E27FC236}">
                <a16:creationId xmlns:a16="http://schemas.microsoft.com/office/drawing/2014/main" id="{5B3E75B8-0AB1-4D88-9C10-D121B10DB79E}"/>
              </a:ext>
            </a:extLst>
          </p:cNvPr>
          <p:cNvPicPr>
            <a:picLocks noChangeAspect="1"/>
          </p:cNvPicPr>
          <p:nvPr/>
        </p:nvPicPr>
        <p:blipFill>
          <a:blip r:embed="rId2"/>
          <a:stretch>
            <a:fillRect/>
          </a:stretch>
        </p:blipFill>
        <p:spPr>
          <a:xfrm rot="16200000">
            <a:off x="9536538" y="1747200"/>
            <a:ext cx="1235726" cy="1311878"/>
          </a:xfrm>
          <a:prstGeom prst="rect">
            <a:avLst/>
          </a:prstGeom>
        </p:spPr>
      </p:pic>
      <p:pic>
        <p:nvPicPr>
          <p:cNvPr id="8" name="Picture 7">
            <a:extLst>
              <a:ext uri="{FF2B5EF4-FFF2-40B4-BE49-F238E27FC236}">
                <a16:creationId xmlns:a16="http://schemas.microsoft.com/office/drawing/2014/main" id="{9547E201-1993-4FA1-924E-B8807D4DD19F}"/>
              </a:ext>
            </a:extLst>
          </p:cNvPr>
          <p:cNvPicPr>
            <a:picLocks noChangeAspect="1"/>
          </p:cNvPicPr>
          <p:nvPr/>
        </p:nvPicPr>
        <p:blipFill>
          <a:blip r:embed="rId3"/>
          <a:stretch>
            <a:fillRect/>
          </a:stretch>
        </p:blipFill>
        <p:spPr>
          <a:xfrm>
            <a:off x="9476668" y="3021002"/>
            <a:ext cx="2664296" cy="1248252"/>
          </a:xfrm>
          <a:prstGeom prst="rect">
            <a:avLst/>
          </a:prstGeom>
        </p:spPr>
      </p:pic>
      <p:pic>
        <p:nvPicPr>
          <p:cNvPr id="9" name="Picture 8">
            <a:extLst>
              <a:ext uri="{FF2B5EF4-FFF2-40B4-BE49-F238E27FC236}">
                <a16:creationId xmlns:a16="http://schemas.microsoft.com/office/drawing/2014/main" id="{4D81DF2D-1C53-494C-9446-A22EA2160F5B}"/>
              </a:ext>
            </a:extLst>
          </p:cNvPr>
          <p:cNvPicPr>
            <a:picLocks noChangeAspect="1"/>
          </p:cNvPicPr>
          <p:nvPr/>
        </p:nvPicPr>
        <p:blipFill>
          <a:blip r:embed="rId4"/>
          <a:stretch>
            <a:fillRect/>
          </a:stretch>
        </p:blipFill>
        <p:spPr>
          <a:xfrm rot="16200000">
            <a:off x="10852772" y="1732810"/>
            <a:ext cx="1235726" cy="1340658"/>
          </a:xfrm>
          <a:prstGeom prst="rect">
            <a:avLst/>
          </a:prstGeom>
        </p:spPr>
      </p:pic>
      <p:pic>
        <p:nvPicPr>
          <p:cNvPr id="10" name="Picture 9">
            <a:extLst>
              <a:ext uri="{FF2B5EF4-FFF2-40B4-BE49-F238E27FC236}">
                <a16:creationId xmlns:a16="http://schemas.microsoft.com/office/drawing/2014/main" id="{8688371D-7D36-4271-B5F8-29462763CAA4}"/>
              </a:ext>
            </a:extLst>
          </p:cNvPr>
          <p:cNvPicPr>
            <a:picLocks noChangeAspect="1"/>
          </p:cNvPicPr>
          <p:nvPr/>
        </p:nvPicPr>
        <p:blipFill>
          <a:blip r:embed="rId5"/>
          <a:stretch>
            <a:fillRect/>
          </a:stretch>
        </p:blipFill>
        <p:spPr>
          <a:xfrm>
            <a:off x="7999113" y="4617923"/>
            <a:ext cx="4141851" cy="1590217"/>
          </a:xfrm>
          <a:prstGeom prst="rect">
            <a:avLst/>
          </a:prstGeom>
        </p:spPr>
      </p:pic>
      <p:grpSp>
        <p:nvGrpSpPr>
          <p:cNvPr id="11" name="Group 10">
            <a:extLst>
              <a:ext uri="{FF2B5EF4-FFF2-40B4-BE49-F238E27FC236}">
                <a16:creationId xmlns:a16="http://schemas.microsoft.com/office/drawing/2014/main" id="{BD1CF7AE-AAAB-45DC-932A-1B40B13AD7E7}"/>
              </a:ext>
            </a:extLst>
          </p:cNvPr>
          <p:cNvGrpSpPr/>
          <p:nvPr/>
        </p:nvGrpSpPr>
        <p:grpSpPr>
          <a:xfrm>
            <a:off x="6803525" y="1804718"/>
            <a:ext cx="2445930" cy="3248564"/>
            <a:chOff x="3593572" y="2204864"/>
            <a:chExt cx="2879664" cy="3824628"/>
          </a:xfrm>
        </p:grpSpPr>
        <p:pic>
          <p:nvPicPr>
            <p:cNvPr id="12" name="Picture 11">
              <a:extLst>
                <a:ext uri="{FF2B5EF4-FFF2-40B4-BE49-F238E27FC236}">
                  <a16:creationId xmlns:a16="http://schemas.microsoft.com/office/drawing/2014/main" id="{FF44D790-0191-4947-A8F5-EB85485CCA29}"/>
                </a:ext>
              </a:extLst>
            </p:cNvPr>
            <p:cNvPicPr>
              <a:picLocks noChangeAspect="1"/>
            </p:cNvPicPr>
            <p:nvPr/>
          </p:nvPicPr>
          <p:blipFill>
            <a:blip r:embed="rId6"/>
            <a:stretch>
              <a:fillRect/>
            </a:stretch>
          </p:blipFill>
          <p:spPr>
            <a:xfrm>
              <a:off x="3593572" y="2204864"/>
              <a:ext cx="2736305" cy="1880412"/>
            </a:xfrm>
            <a:prstGeom prst="rect">
              <a:avLst/>
            </a:prstGeom>
          </p:spPr>
        </p:pic>
        <p:pic>
          <p:nvPicPr>
            <p:cNvPr id="13" name="Picture 12">
              <a:extLst>
                <a:ext uri="{FF2B5EF4-FFF2-40B4-BE49-F238E27FC236}">
                  <a16:creationId xmlns:a16="http://schemas.microsoft.com/office/drawing/2014/main" id="{E25791EE-20CF-43B2-A05C-F07BF0DA58D4}"/>
                </a:ext>
              </a:extLst>
            </p:cNvPr>
            <p:cNvPicPr>
              <a:picLocks noChangeAspect="1"/>
            </p:cNvPicPr>
            <p:nvPr/>
          </p:nvPicPr>
          <p:blipFill>
            <a:blip r:embed="rId7"/>
            <a:stretch>
              <a:fillRect/>
            </a:stretch>
          </p:blipFill>
          <p:spPr>
            <a:xfrm>
              <a:off x="3593573" y="4157284"/>
              <a:ext cx="2879663" cy="1872208"/>
            </a:xfrm>
            <a:prstGeom prst="rect">
              <a:avLst/>
            </a:prstGeom>
          </p:spPr>
        </p:pic>
      </p:grpSp>
    </p:spTree>
    <p:extLst>
      <p:ext uri="{BB962C8B-B14F-4D97-AF65-F5344CB8AC3E}">
        <p14:creationId xmlns:p14="http://schemas.microsoft.com/office/powerpoint/2010/main" val="3504251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Transfer-Matrix Method</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6310518" cy="4023360"/>
          </a:xfrm>
        </p:spPr>
        <p:txBody>
          <a:bodyPr>
            <a:normAutofit fontScale="77500" lnSpcReduction="20000"/>
          </a:bodyPr>
          <a:lstStyle/>
          <a:p>
            <a:pPr marL="742950" lvl="1" indent="-285750">
              <a:buFont typeface="Arial" panose="020B0604020202020204" pitchFamily="34" charset="0"/>
              <a:buChar char="•"/>
            </a:pPr>
            <a:r>
              <a:rPr lang="en-US" sz="1600" b="1" dirty="0">
                <a:solidFill>
                  <a:schemeClr val="tx1"/>
                </a:solidFill>
              </a:rPr>
              <a:t>Available:</a:t>
            </a:r>
            <a:r>
              <a:rPr lang="en-US" sz="1600" dirty="0">
                <a:solidFill>
                  <a:schemeClr val="tx1"/>
                </a:solidFill>
              </a:rPr>
              <a:t> </a:t>
            </a:r>
            <a:r>
              <a:rPr lang="en-US" sz="1600" dirty="0">
                <a:solidFill>
                  <a:schemeClr val="tx1"/>
                </a:solidFill>
                <a:hlinkClick r:id="rId2">
                  <a:extLst>
                    <a:ext uri="{A12FA001-AC4F-418D-AE19-62706E023703}">
                      <ahyp:hlinkClr xmlns:ahyp="http://schemas.microsoft.com/office/drawing/2018/hyperlinkcolor" val="tx"/>
                    </a:ext>
                  </a:extLst>
                </a:hlinkClick>
              </a:rPr>
              <a:t>https://github.com/mustafacc/SiEPIC_Photonics_Package/blob/master/SiEPIC_Photonics_Package/solvers_simulators/bragg_tmm/bragg_tmm.py</a:t>
            </a:r>
            <a:endParaRPr lang="en-US" sz="1600" dirty="0">
              <a:solidFill>
                <a:schemeClr val="tx1"/>
              </a:solidFill>
            </a:endParaRPr>
          </a:p>
          <a:p>
            <a:pPr marL="742950" lvl="1"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r>
              <a:rPr lang="en-US" sz="1600" dirty="0">
                <a:solidFill>
                  <a:schemeClr val="tx1"/>
                </a:solidFill>
              </a:rPr>
              <a:t>Handy tool to quickly model phase-shifted Bragg gratings</a:t>
            </a:r>
          </a:p>
          <a:p>
            <a:pPr marL="742950" lvl="1"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r>
              <a:rPr lang="en-US" sz="1600" b="1" dirty="0">
                <a:solidFill>
                  <a:schemeClr val="tx1"/>
                </a:solidFill>
              </a:rPr>
              <a:t>Inputs:</a:t>
            </a:r>
          </a:p>
          <a:p>
            <a:pPr marL="1200150" lvl="2" indent="-285750">
              <a:buFont typeface="Arial" panose="020B0604020202020204" pitchFamily="34" charset="0"/>
              <a:buChar char="•"/>
            </a:pPr>
            <a:r>
              <a:rPr lang="en-US" sz="1600" dirty="0">
                <a:solidFill>
                  <a:schemeClr val="tx1"/>
                </a:solidFill>
              </a:rPr>
              <a:t>Waveguides compact models (effective indices fits, n(</a:t>
            </a:r>
            <a:r>
              <a:rPr lang="el-GR" sz="1600" dirty="0">
                <a:solidFill>
                  <a:schemeClr val="tx1"/>
                </a:solidFill>
              </a:rPr>
              <a:t>λ</a:t>
            </a:r>
            <a:r>
              <a:rPr lang="en-US" sz="1600" dirty="0">
                <a:solidFill>
                  <a:schemeClr val="tx1"/>
                </a:solidFill>
              </a:rPr>
              <a:t>) )</a:t>
            </a:r>
          </a:p>
          <a:p>
            <a:pPr marL="1200150" lvl="2" indent="-285750">
              <a:buFont typeface="Arial" panose="020B0604020202020204" pitchFamily="34" charset="0"/>
              <a:buChar char="•"/>
            </a:pPr>
            <a:r>
              <a:rPr lang="en-US" sz="1600" dirty="0">
                <a:solidFill>
                  <a:schemeClr val="tx1"/>
                </a:solidFill>
              </a:rPr>
              <a:t>Period</a:t>
            </a:r>
          </a:p>
          <a:p>
            <a:pPr marL="1200150" lvl="2" indent="-285750">
              <a:buFont typeface="Arial" panose="020B0604020202020204" pitchFamily="34" charset="0"/>
              <a:buChar char="•"/>
            </a:pPr>
            <a:r>
              <a:rPr lang="en-US" sz="1600" dirty="0">
                <a:solidFill>
                  <a:schemeClr val="tx1"/>
                </a:solidFill>
              </a:rPr>
              <a:t>Number of corrugations</a:t>
            </a:r>
          </a:p>
          <a:p>
            <a:pPr marL="1200150" lvl="2" indent="-285750">
              <a:buFont typeface="Arial" panose="020B0604020202020204" pitchFamily="34" charset="0"/>
              <a:buChar char="•"/>
            </a:pPr>
            <a:r>
              <a:rPr lang="en-US" sz="1600" dirty="0">
                <a:solidFill>
                  <a:schemeClr val="tx1"/>
                </a:solidFill>
              </a:rPr>
              <a:t>Perturbation size</a:t>
            </a:r>
          </a:p>
          <a:p>
            <a:pPr marL="1200150" lvl="2"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r>
              <a:rPr lang="en-US" sz="1600" b="1" dirty="0">
                <a:solidFill>
                  <a:schemeClr val="tx1"/>
                </a:solidFill>
              </a:rPr>
              <a:t>Advantages:</a:t>
            </a:r>
          </a:p>
          <a:p>
            <a:pPr marL="1200150" lvl="2" indent="-285750">
              <a:buFont typeface="Arial" panose="020B0604020202020204" pitchFamily="34" charset="0"/>
              <a:buChar char="•"/>
            </a:pPr>
            <a:r>
              <a:rPr lang="en-US" sz="1600" dirty="0">
                <a:solidFill>
                  <a:schemeClr val="tx1"/>
                </a:solidFill>
              </a:rPr>
              <a:t>Quick and simple</a:t>
            </a:r>
          </a:p>
          <a:p>
            <a:pPr marL="1200150" lvl="2" indent="-285750">
              <a:buFont typeface="Arial" panose="020B0604020202020204" pitchFamily="34" charset="0"/>
              <a:buChar char="•"/>
            </a:pPr>
            <a:r>
              <a:rPr lang="en-US" sz="1600" dirty="0">
                <a:solidFill>
                  <a:schemeClr val="tx1"/>
                </a:solidFill>
              </a:rPr>
              <a:t>Does not scale up with the length of the device</a:t>
            </a:r>
          </a:p>
          <a:p>
            <a:pPr marL="1200150" lvl="2" indent="-285750">
              <a:buFont typeface="Arial" panose="020B0604020202020204" pitchFamily="34" charset="0"/>
              <a:buChar char="•"/>
            </a:pPr>
            <a:r>
              <a:rPr lang="en-US" sz="1600" dirty="0">
                <a:solidFill>
                  <a:schemeClr val="tx1"/>
                </a:solidFill>
              </a:rPr>
              <a:t>Can simulate complex device profiles (</a:t>
            </a:r>
            <a:r>
              <a:rPr lang="en-US" sz="1600" dirty="0" err="1">
                <a:solidFill>
                  <a:schemeClr val="tx1"/>
                </a:solidFill>
              </a:rPr>
              <a:t>apodized</a:t>
            </a:r>
            <a:r>
              <a:rPr lang="en-US" sz="1600" dirty="0">
                <a:solidFill>
                  <a:schemeClr val="tx1"/>
                </a:solidFill>
              </a:rPr>
              <a:t>, chirped, etc.)</a:t>
            </a:r>
          </a:p>
          <a:p>
            <a:pPr marL="1200150" lvl="2" indent="-285750">
              <a:buFont typeface="Arial" panose="020B0604020202020204" pitchFamily="34" charset="0"/>
              <a:buChar char="•"/>
            </a:pPr>
            <a:endParaRPr lang="en-US" sz="1600" dirty="0">
              <a:solidFill>
                <a:schemeClr val="tx1"/>
              </a:solidFill>
            </a:endParaRPr>
          </a:p>
          <a:p>
            <a:pPr marL="742950" lvl="1" indent="-285750">
              <a:buFont typeface="Arial" panose="020B0604020202020204" pitchFamily="34" charset="0"/>
              <a:buChar char="•"/>
            </a:pPr>
            <a:r>
              <a:rPr lang="en-US" sz="1600" b="1" dirty="0">
                <a:solidFill>
                  <a:schemeClr val="tx1"/>
                </a:solidFill>
              </a:rPr>
              <a:t>Disadvantages:</a:t>
            </a:r>
          </a:p>
          <a:p>
            <a:pPr marL="1200150" lvl="2" indent="-285750">
              <a:buFont typeface="Arial" panose="020B0604020202020204" pitchFamily="34" charset="0"/>
              <a:buChar char="•"/>
            </a:pPr>
            <a:r>
              <a:rPr lang="en-US" sz="1600" dirty="0">
                <a:solidFill>
                  <a:schemeClr val="tx1"/>
                </a:solidFill>
              </a:rPr>
              <a:t>Must have data to fit the coupling coefficient profile vs perturbation size!</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14" name="Picture 13">
            <a:extLst>
              <a:ext uri="{FF2B5EF4-FFF2-40B4-BE49-F238E27FC236}">
                <a16:creationId xmlns:a16="http://schemas.microsoft.com/office/drawing/2014/main" id="{C518FA69-B9E6-4615-9A0B-403283DC8A1E}"/>
              </a:ext>
            </a:extLst>
          </p:cNvPr>
          <p:cNvPicPr>
            <a:picLocks noChangeAspect="1"/>
          </p:cNvPicPr>
          <p:nvPr/>
        </p:nvPicPr>
        <p:blipFill>
          <a:blip r:embed="rId3"/>
          <a:stretch>
            <a:fillRect/>
          </a:stretch>
        </p:blipFill>
        <p:spPr>
          <a:xfrm>
            <a:off x="7491418" y="1845734"/>
            <a:ext cx="4689007" cy="1800291"/>
          </a:xfrm>
          <a:prstGeom prst="rect">
            <a:avLst/>
          </a:prstGeom>
        </p:spPr>
      </p:pic>
    </p:spTree>
    <p:extLst>
      <p:ext uri="{BB962C8B-B14F-4D97-AF65-F5344CB8AC3E}">
        <p14:creationId xmlns:p14="http://schemas.microsoft.com/office/powerpoint/2010/main" val="257005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Transfer-Matrix Method</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6310518" cy="4023360"/>
          </a:xfrm>
        </p:spPr>
        <p:txBody>
          <a:bodyPr>
            <a:normAutofit/>
          </a:bodyPr>
          <a:lstStyle/>
          <a:p>
            <a:pPr marL="742950" lvl="1" indent="-285750">
              <a:buFont typeface="Arial" panose="020B0604020202020204" pitchFamily="34" charset="0"/>
              <a:buChar char="•"/>
            </a:pPr>
            <a:r>
              <a:rPr lang="en-US" sz="1600" dirty="0">
                <a:solidFill>
                  <a:schemeClr val="tx1"/>
                </a:solidFill>
              </a:rPr>
              <a:t>Run bragg_tmm.py</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6" name="Picture 5">
            <a:extLst>
              <a:ext uri="{FF2B5EF4-FFF2-40B4-BE49-F238E27FC236}">
                <a16:creationId xmlns:a16="http://schemas.microsoft.com/office/drawing/2014/main" id="{B3E79738-8269-41C2-A58D-275E2E039DCE}"/>
              </a:ext>
            </a:extLst>
          </p:cNvPr>
          <p:cNvPicPr>
            <a:picLocks noChangeAspect="1"/>
          </p:cNvPicPr>
          <p:nvPr/>
        </p:nvPicPr>
        <p:blipFill>
          <a:blip r:embed="rId2"/>
          <a:stretch>
            <a:fillRect/>
          </a:stretch>
        </p:blipFill>
        <p:spPr>
          <a:xfrm>
            <a:off x="7361744" y="1760509"/>
            <a:ext cx="4830255" cy="4514947"/>
          </a:xfrm>
          <a:prstGeom prst="rect">
            <a:avLst/>
          </a:prstGeom>
        </p:spPr>
      </p:pic>
      <p:pic>
        <p:nvPicPr>
          <p:cNvPr id="7" name="Picture 6">
            <a:extLst>
              <a:ext uri="{FF2B5EF4-FFF2-40B4-BE49-F238E27FC236}">
                <a16:creationId xmlns:a16="http://schemas.microsoft.com/office/drawing/2014/main" id="{A2D3E3DA-9F79-4EE7-820A-7C2DEEE53F64}"/>
              </a:ext>
            </a:extLst>
          </p:cNvPr>
          <p:cNvPicPr>
            <a:picLocks noChangeAspect="1"/>
          </p:cNvPicPr>
          <p:nvPr/>
        </p:nvPicPr>
        <p:blipFill>
          <a:blip r:embed="rId3"/>
          <a:stretch>
            <a:fillRect/>
          </a:stretch>
        </p:blipFill>
        <p:spPr>
          <a:xfrm>
            <a:off x="3454630" y="3554251"/>
            <a:ext cx="3576966" cy="2721205"/>
          </a:xfrm>
          <a:prstGeom prst="rect">
            <a:avLst/>
          </a:prstGeom>
        </p:spPr>
      </p:pic>
      <p:pic>
        <p:nvPicPr>
          <p:cNvPr id="8" name="Picture 7">
            <a:extLst>
              <a:ext uri="{FF2B5EF4-FFF2-40B4-BE49-F238E27FC236}">
                <a16:creationId xmlns:a16="http://schemas.microsoft.com/office/drawing/2014/main" id="{EE3FBBD7-CF32-40BD-8638-1A9026BAA0F9}"/>
              </a:ext>
            </a:extLst>
          </p:cNvPr>
          <p:cNvPicPr>
            <a:picLocks noChangeAspect="1"/>
          </p:cNvPicPr>
          <p:nvPr/>
        </p:nvPicPr>
        <p:blipFill>
          <a:blip r:embed="rId4"/>
          <a:stretch>
            <a:fillRect/>
          </a:stretch>
        </p:blipFill>
        <p:spPr>
          <a:xfrm>
            <a:off x="3419397" y="2247478"/>
            <a:ext cx="3725911" cy="930006"/>
          </a:xfrm>
          <a:prstGeom prst="rect">
            <a:avLst/>
          </a:prstGeom>
        </p:spPr>
      </p:pic>
    </p:spTree>
    <p:extLst>
      <p:ext uri="{BB962C8B-B14F-4D97-AF65-F5344CB8AC3E}">
        <p14:creationId xmlns:p14="http://schemas.microsoft.com/office/powerpoint/2010/main" val="3955720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Transfer-Matrix Method</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Autofit/>
          </a:bodyPr>
          <a:lstStyle/>
          <a:p>
            <a:pPr marL="450342" indent="-285750">
              <a:buFont typeface="Arial" panose="020B0604020202020204" pitchFamily="34" charset="0"/>
              <a:buChar char="•"/>
            </a:pPr>
            <a:r>
              <a:rPr lang="en-US" sz="1400" b="1" dirty="0">
                <a:solidFill>
                  <a:schemeClr val="tx1"/>
                </a:solidFill>
              </a:rPr>
              <a:t>Available:</a:t>
            </a:r>
            <a:r>
              <a:rPr lang="en-US" sz="1400" dirty="0">
                <a:solidFill>
                  <a:schemeClr val="tx1"/>
                </a:solidFill>
              </a:rPr>
              <a:t> </a:t>
            </a:r>
            <a:r>
              <a:rPr lang="en-US" sz="1400" dirty="0">
                <a:solidFill>
                  <a:schemeClr val="tx1"/>
                </a:solidFill>
                <a:hlinkClick r:id="rId2">
                  <a:extLst>
                    <a:ext uri="{A12FA001-AC4F-418D-AE19-62706E023703}">
                      <ahyp:hlinkClr xmlns:ahyp="http://schemas.microsoft.com/office/drawing/2018/hyperlinkcolor" val="tx"/>
                    </a:ext>
                  </a:extLst>
                </a:hlinkClick>
              </a:rPr>
              <a:t>https://github.com/mustafacc/SiEPIC_Photonics_Package/blob/master/SiEPIC_Photonics_Package/solvers_simulators/bragg_cmt/bragg_cmt.py</a:t>
            </a:r>
            <a:endParaRPr lang="en-US" sz="1400" dirty="0">
              <a:solidFill>
                <a:schemeClr val="tx1"/>
              </a:solidFill>
            </a:endParaRPr>
          </a:p>
          <a:p>
            <a:pPr marL="450342" indent="-285750">
              <a:buFont typeface="Arial" panose="020B0604020202020204" pitchFamily="34" charset="0"/>
              <a:buChar char="•"/>
            </a:pPr>
            <a:r>
              <a:rPr lang="en-US" sz="1400" dirty="0">
                <a:solidFill>
                  <a:schemeClr val="tx1"/>
                </a:solidFill>
              </a:rPr>
              <a:t>Handy tool to quickly model phase-shifted Bragg gratings</a:t>
            </a:r>
          </a:p>
          <a:p>
            <a:pPr marL="450342" indent="-285750">
              <a:buFont typeface="Arial" panose="020B0604020202020204" pitchFamily="34" charset="0"/>
              <a:buChar char="•"/>
            </a:pPr>
            <a:r>
              <a:rPr lang="en-US" sz="1400" b="1" dirty="0">
                <a:solidFill>
                  <a:schemeClr val="tx1"/>
                </a:solidFill>
              </a:rPr>
              <a:t>Inputs:</a:t>
            </a:r>
          </a:p>
          <a:p>
            <a:pPr marL="1017270" lvl="1" indent="-285750">
              <a:buFont typeface="Arial" panose="020B0604020202020204" pitchFamily="34" charset="0"/>
              <a:buChar char="•"/>
            </a:pPr>
            <a:r>
              <a:rPr lang="en-US" sz="1400" dirty="0">
                <a:solidFill>
                  <a:schemeClr val="tx1"/>
                </a:solidFill>
              </a:rPr>
              <a:t>Waveguides compact models (effective indices fits, n(</a:t>
            </a:r>
            <a:r>
              <a:rPr lang="el-GR" sz="1400" dirty="0">
                <a:solidFill>
                  <a:schemeClr val="tx1"/>
                </a:solidFill>
              </a:rPr>
              <a:t>λ</a:t>
            </a:r>
            <a:r>
              <a:rPr lang="en-US" sz="1400" dirty="0">
                <a:solidFill>
                  <a:schemeClr val="tx1"/>
                </a:solidFill>
              </a:rPr>
              <a:t>) )</a:t>
            </a:r>
          </a:p>
          <a:p>
            <a:pPr marL="1017270" lvl="1" indent="-285750">
              <a:buFont typeface="Arial" panose="020B0604020202020204" pitchFamily="34" charset="0"/>
              <a:buChar char="•"/>
            </a:pPr>
            <a:r>
              <a:rPr lang="en-US" sz="1400" dirty="0">
                <a:solidFill>
                  <a:schemeClr val="tx1"/>
                </a:solidFill>
              </a:rPr>
              <a:t>Period</a:t>
            </a:r>
          </a:p>
          <a:p>
            <a:pPr marL="1017270" lvl="1" indent="-285750">
              <a:buFont typeface="Arial" panose="020B0604020202020204" pitchFamily="34" charset="0"/>
              <a:buChar char="•"/>
            </a:pPr>
            <a:r>
              <a:rPr lang="en-US" sz="1400" dirty="0">
                <a:solidFill>
                  <a:schemeClr val="tx1"/>
                </a:solidFill>
              </a:rPr>
              <a:t>Number of corrugations</a:t>
            </a:r>
          </a:p>
          <a:p>
            <a:pPr marL="1017270" lvl="1" indent="-285750">
              <a:buFont typeface="Arial" panose="020B0604020202020204" pitchFamily="34" charset="0"/>
              <a:buChar char="•"/>
            </a:pPr>
            <a:r>
              <a:rPr lang="en-US" sz="1400" dirty="0">
                <a:solidFill>
                  <a:schemeClr val="tx1"/>
                </a:solidFill>
              </a:rPr>
              <a:t>Coupling coefficient (kappa)</a:t>
            </a:r>
          </a:p>
          <a:p>
            <a:pPr marL="450342" indent="-285750">
              <a:buFont typeface="Arial" panose="020B0604020202020204" pitchFamily="34" charset="0"/>
              <a:buChar char="•"/>
            </a:pPr>
            <a:r>
              <a:rPr lang="en-US" sz="1400" b="1" dirty="0">
                <a:solidFill>
                  <a:schemeClr val="tx1"/>
                </a:solidFill>
              </a:rPr>
              <a:t>Advantages:</a:t>
            </a:r>
          </a:p>
          <a:p>
            <a:pPr marL="1017270" lvl="1" indent="-285750">
              <a:buFont typeface="Arial" panose="020B0604020202020204" pitchFamily="34" charset="0"/>
              <a:buChar char="•"/>
            </a:pPr>
            <a:r>
              <a:rPr lang="en-US" sz="1400" dirty="0">
                <a:solidFill>
                  <a:schemeClr val="tx1"/>
                </a:solidFill>
              </a:rPr>
              <a:t>Accurate, less accurate for large perturbations</a:t>
            </a:r>
          </a:p>
          <a:p>
            <a:pPr marL="1017270" lvl="1" indent="-285750">
              <a:buFont typeface="Arial" panose="020B0604020202020204" pitchFamily="34" charset="0"/>
              <a:buChar char="•"/>
            </a:pPr>
            <a:r>
              <a:rPr lang="en-US" sz="1400" dirty="0">
                <a:solidFill>
                  <a:schemeClr val="tx1"/>
                </a:solidFill>
              </a:rPr>
              <a:t>Not computationally intensive</a:t>
            </a:r>
          </a:p>
          <a:p>
            <a:pPr marL="450342" indent="-285750">
              <a:buFont typeface="Arial" panose="020B0604020202020204" pitchFamily="34" charset="0"/>
              <a:buChar char="•"/>
            </a:pPr>
            <a:r>
              <a:rPr lang="en-US" sz="1400" b="1" dirty="0">
                <a:solidFill>
                  <a:schemeClr val="tx1"/>
                </a:solidFill>
              </a:rPr>
              <a:t>Disadvantages:</a:t>
            </a:r>
          </a:p>
          <a:p>
            <a:pPr marL="1017270" lvl="1" indent="-285750">
              <a:buFont typeface="Arial" panose="020B0604020202020204" pitchFamily="34" charset="0"/>
              <a:buChar char="•"/>
            </a:pPr>
            <a:r>
              <a:rPr lang="en-US" sz="1400" dirty="0">
                <a:solidFill>
                  <a:schemeClr val="tx1"/>
                </a:solidFill>
              </a:rPr>
              <a:t>Must have a real value for the coupling coefficient!</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9" name="Picture 8">
            <a:extLst>
              <a:ext uri="{FF2B5EF4-FFF2-40B4-BE49-F238E27FC236}">
                <a16:creationId xmlns:a16="http://schemas.microsoft.com/office/drawing/2014/main" id="{43FB0A17-B27B-4757-9420-9392FB30A163}"/>
              </a:ext>
            </a:extLst>
          </p:cNvPr>
          <p:cNvPicPr>
            <a:picLocks noChangeAspect="1"/>
          </p:cNvPicPr>
          <p:nvPr/>
        </p:nvPicPr>
        <p:blipFill>
          <a:blip r:embed="rId3"/>
          <a:stretch>
            <a:fillRect/>
          </a:stretch>
        </p:blipFill>
        <p:spPr>
          <a:xfrm>
            <a:off x="7120076" y="1926757"/>
            <a:ext cx="5071924" cy="4376786"/>
          </a:xfrm>
          <a:prstGeom prst="rect">
            <a:avLst/>
          </a:prstGeom>
        </p:spPr>
      </p:pic>
    </p:spTree>
    <p:extLst>
      <p:ext uri="{BB962C8B-B14F-4D97-AF65-F5344CB8AC3E}">
        <p14:creationId xmlns:p14="http://schemas.microsoft.com/office/powerpoint/2010/main" val="4056044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Coupled-mode Theory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fontScale="62500" lnSpcReduction="20000"/>
          </a:bodyPr>
          <a:lstStyle/>
          <a:p>
            <a:pPr marL="285750" indent="-285750">
              <a:buFont typeface="Arial" panose="020B0604020202020204" pitchFamily="34" charset="0"/>
              <a:buChar char="•"/>
            </a:pPr>
            <a:r>
              <a:rPr lang="en-US" dirty="0">
                <a:solidFill>
                  <a:schemeClr val="tx1"/>
                </a:solidFill>
              </a:rPr>
              <a:t>Dependent on the waveguides geometry and structure of the perturbation gratings (strength/shape)</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Determines the bandwidth and reflectivity of the device</a:t>
            </a:r>
          </a:p>
          <a:p>
            <a:pPr marL="285750" indent="-285750">
              <a:buFont typeface="Arial" panose="020B0604020202020204" pitchFamily="34" charset="0"/>
              <a:buChar char="•"/>
            </a:pPr>
            <a:endParaRPr lang="en-US" u="sng" dirty="0">
              <a:solidFill>
                <a:schemeClr val="tx1"/>
              </a:solidFill>
            </a:endParaRPr>
          </a:p>
          <a:p>
            <a:pPr marL="285750" indent="-285750">
              <a:buFont typeface="Arial" panose="020B0604020202020204" pitchFamily="34" charset="0"/>
              <a:buChar char="•"/>
            </a:pPr>
            <a:r>
              <a:rPr lang="en-US" dirty="0">
                <a:solidFill>
                  <a:schemeClr val="tx1"/>
                </a:solidFill>
              </a:rPr>
              <a:t>The key parameter that sets coupled-mode theory model to work.</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Accurate for small perturbations</a:t>
            </a:r>
          </a:p>
          <a:p>
            <a:pPr marL="285750" indent="-285750">
              <a:buFont typeface="Arial" panose="020B0604020202020204" pitchFamily="34" charset="0"/>
              <a:buChar char="•"/>
            </a:pPr>
            <a:endParaRPr lang="en-US" dirty="0">
              <a:solidFill>
                <a:schemeClr val="tx1"/>
              </a:solidFill>
            </a:endParaRPr>
          </a:p>
          <a:p>
            <a:pPr marL="285750" indent="-285750">
              <a:buFont typeface="Arial" panose="020B0604020202020204" pitchFamily="34" charset="0"/>
              <a:buChar char="•"/>
            </a:pPr>
            <a:r>
              <a:rPr lang="en-US" dirty="0">
                <a:solidFill>
                  <a:schemeClr val="tx1"/>
                </a:solidFill>
              </a:rPr>
              <a:t>Easily implemented  for simple </a:t>
            </a:r>
          </a:p>
          <a:p>
            <a:r>
              <a:rPr lang="en-US" dirty="0">
                <a:solidFill>
                  <a:schemeClr val="tx1"/>
                </a:solidFill>
              </a:rPr>
              <a:t>perturbations</a:t>
            </a:r>
          </a:p>
          <a:p>
            <a:endParaRPr lang="en-US" dirty="0">
              <a:solidFill>
                <a:schemeClr val="tx1"/>
              </a:solidFill>
            </a:endParaRPr>
          </a:p>
          <a:p>
            <a:pPr marL="285750" indent="-285750">
              <a:buFont typeface="Arial" panose="020B0604020202020204" pitchFamily="34" charset="0"/>
              <a:buChar char="•"/>
            </a:pPr>
            <a:r>
              <a:rPr lang="en-US" dirty="0">
                <a:solidFill>
                  <a:schemeClr val="tx1"/>
                </a:solidFill>
              </a:rPr>
              <a:t>Difficult to find the Fourier-expansion term (</a:t>
            </a:r>
            <a:r>
              <a:rPr lang="el-GR" b="1" dirty="0">
                <a:solidFill>
                  <a:schemeClr val="tx1"/>
                </a:solidFill>
              </a:rPr>
              <a:t>Δε</a:t>
            </a:r>
            <a:r>
              <a:rPr lang="en-US" dirty="0">
                <a:solidFill>
                  <a:schemeClr val="tx1"/>
                </a:solidFill>
              </a:rPr>
              <a:t>) for unconventional perturbations shapes (ex: sinusoidal or litho. smoothed corrugations)</a:t>
            </a:r>
          </a:p>
          <a:p>
            <a:endParaRPr lang="en-US" dirty="0">
              <a:solidFill>
                <a:schemeClr val="tx1"/>
              </a:solidFill>
            </a:endParaRP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6" name="Picture 5">
            <a:extLst>
              <a:ext uri="{FF2B5EF4-FFF2-40B4-BE49-F238E27FC236}">
                <a16:creationId xmlns:a16="http://schemas.microsoft.com/office/drawing/2014/main" id="{905F29A5-1C68-4E93-9796-9864EC438901}"/>
              </a:ext>
            </a:extLst>
          </p:cNvPr>
          <p:cNvPicPr>
            <a:picLocks noChangeAspect="1"/>
          </p:cNvPicPr>
          <p:nvPr/>
        </p:nvPicPr>
        <p:blipFill>
          <a:blip r:embed="rId2"/>
          <a:stretch>
            <a:fillRect/>
          </a:stretch>
        </p:blipFill>
        <p:spPr>
          <a:xfrm>
            <a:off x="8054616" y="2023963"/>
            <a:ext cx="3101064" cy="1529292"/>
          </a:xfrm>
          <a:prstGeom prst="rect">
            <a:avLst/>
          </a:prstGeom>
        </p:spPr>
      </p:pic>
    </p:spTree>
    <p:extLst>
      <p:ext uri="{BB962C8B-B14F-4D97-AF65-F5344CB8AC3E}">
        <p14:creationId xmlns:p14="http://schemas.microsoft.com/office/powerpoint/2010/main" val="139130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4EB69-06B3-4D6F-95C2-3E045044D7EF}"/>
              </a:ext>
            </a:extLst>
          </p:cNvPr>
          <p:cNvSpPr>
            <a:spLocks noGrp="1"/>
          </p:cNvSpPr>
          <p:nvPr>
            <p:ph type="title"/>
          </p:nvPr>
        </p:nvSpPr>
        <p:spPr/>
        <p:txBody>
          <a:bodyPr/>
          <a:lstStyle/>
          <a:p>
            <a:r>
              <a:rPr lang="en-CA" dirty="0"/>
              <a:t>Bragg Gratings: Coupled-mode Theory</a:t>
            </a:r>
            <a:endParaRPr lang="en-US" dirty="0"/>
          </a:p>
        </p:txBody>
      </p:sp>
      <p:sp>
        <p:nvSpPr>
          <p:cNvPr id="3" name="Content Placeholder 2">
            <a:extLst>
              <a:ext uri="{FF2B5EF4-FFF2-40B4-BE49-F238E27FC236}">
                <a16:creationId xmlns:a16="http://schemas.microsoft.com/office/drawing/2014/main" id="{C4D1BC5D-D122-49C4-ADEB-66DAB54371EA}"/>
              </a:ext>
            </a:extLst>
          </p:cNvPr>
          <p:cNvSpPr>
            <a:spLocks noGrp="1"/>
          </p:cNvSpPr>
          <p:nvPr>
            <p:ph sz="half" idx="1"/>
          </p:nvPr>
        </p:nvSpPr>
        <p:spPr>
          <a:xfrm>
            <a:off x="1097279" y="1845734"/>
            <a:ext cx="5847531" cy="4023360"/>
          </a:xfrm>
        </p:spPr>
        <p:txBody>
          <a:bodyPr>
            <a:normAutofit/>
          </a:bodyPr>
          <a:lstStyle/>
          <a:p>
            <a:pPr marL="742950" lvl="1" indent="-285750">
              <a:buFont typeface="Arial" panose="020B0604020202020204" pitchFamily="34" charset="0"/>
              <a:buChar char="•"/>
            </a:pPr>
            <a:r>
              <a:rPr lang="en-US" sz="1600" dirty="0">
                <a:solidFill>
                  <a:schemeClr val="tx1"/>
                </a:solidFill>
              </a:rPr>
              <a:t>Run bragg_cmt.py</a:t>
            </a:r>
          </a:p>
        </p:txBody>
      </p:sp>
      <p:sp>
        <p:nvSpPr>
          <p:cNvPr id="5" name="Footer Placeholder 2">
            <a:extLst>
              <a:ext uri="{FF2B5EF4-FFF2-40B4-BE49-F238E27FC236}">
                <a16:creationId xmlns:a16="http://schemas.microsoft.com/office/drawing/2014/main" id="{B42FCD32-E7C2-4437-BF99-AC4B37F70A31}"/>
              </a:ext>
            </a:extLst>
          </p:cNvPr>
          <p:cNvSpPr>
            <a:spLocks noGrp="1"/>
          </p:cNvSpPr>
          <p:nvPr>
            <p:ph type="ftr" sz="quarter" idx="11"/>
          </p:nvPr>
        </p:nvSpPr>
        <p:spPr>
          <a:xfrm>
            <a:off x="10862930" y="0"/>
            <a:ext cx="1329070" cy="286603"/>
          </a:xfrm>
        </p:spPr>
        <p:txBody>
          <a:bodyPr/>
          <a:lstStyle/>
          <a:p>
            <a:r>
              <a:rPr lang="en-US" altLang="zh-CN" dirty="0">
                <a:solidFill>
                  <a:schemeClr val="tx1"/>
                </a:solidFill>
              </a:rPr>
              <a:t> M. Hammood ©2020</a:t>
            </a:r>
          </a:p>
        </p:txBody>
      </p:sp>
      <p:pic>
        <p:nvPicPr>
          <p:cNvPr id="7" name="Picture 6">
            <a:extLst>
              <a:ext uri="{FF2B5EF4-FFF2-40B4-BE49-F238E27FC236}">
                <a16:creationId xmlns:a16="http://schemas.microsoft.com/office/drawing/2014/main" id="{C9E97B17-463F-4C0A-A92B-F1E83DC63D49}"/>
              </a:ext>
            </a:extLst>
          </p:cNvPr>
          <p:cNvPicPr>
            <a:picLocks noChangeAspect="1"/>
          </p:cNvPicPr>
          <p:nvPr/>
        </p:nvPicPr>
        <p:blipFill>
          <a:blip r:embed="rId2"/>
          <a:stretch>
            <a:fillRect/>
          </a:stretch>
        </p:blipFill>
        <p:spPr>
          <a:xfrm>
            <a:off x="6944810" y="1890663"/>
            <a:ext cx="4999524" cy="4086805"/>
          </a:xfrm>
          <a:prstGeom prst="rect">
            <a:avLst/>
          </a:prstGeom>
        </p:spPr>
      </p:pic>
      <p:pic>
        <p:nvPicPr>
          <p:cNvPr id="8" name="Picture 7">
            <a:extLst>
              <a:ext uri="{FF2B5EF4-FFF2-40B4-BE49-F238E27FC236}">
                <a16:creationId xmlns:a16="http://schemas.microsoft.com/office/drawing/2014/main" id="{139C6FE1-96E1-40FA-83ED-257431D9B165}"/>
              </a:ext>
            </a:extLst>
          </p:cNvPr>
          <p:cNvPicPr>
            <a:picLocks noChangeAspect="1"/>
          </p:cNvPicPr>
          <p:nvPr/>
        </p:nvPicPr>
        <p:blipFill>
          <a:blip r:embed="rId3"/>
          <a:stretch>
            <a:fillRect/>
          </a:stretch>
        </p:blipFill>
        <p:spPr>
          <a:xfrm>
            <a:off x="3064607" y="3528170"/>
            <a:ext cx="3576966" cy="2721205"/>
          </a:xfrm>
          <a:prstGeom prst="rect">
            <a:avLst/>
          </a:prstGeom>
        </p:spPr>
      </p:pic>
      <p:pic>
        <p:nvPicPr>
          <p:cNvPr id="9" name="Picture 8">
            <a:extLst>
              <a:ext uri="{FF2B5EF4-FFF2-40B4-BE49-F238E27FC236}">
                <a16:creationId xmlns:a16="http://schemas.microsoft.com/office/drawing/2014/main" id="{8D45FF91-95E6-42BA-ABA5-D6881785F602}"/>
              </a:ext>
            </a:extLst>
          </p:cNvPr>
          <p:cNvPicPr>
            <a:picLocks noChangeAspect="1"/>
          </p:cNvPicPr>
          <p:nvPr/>
        </p:nvPicPr>
        <p:blipFill>
          <a:blip r:embed="rId4"/>
          <a:stretch>
            <a:fillRect/>
          </a:stretch>
        </p:blipFill>
        <p:spPr>
          <a:xfrm>
            <a:off x="3029374" y="2221397"/>
            <a:ext cx="3725911" cy="930006"/>
          </a:xfrm>
          <a:prstGeom prst="rect">
            <a:avLst/>
          </a:prstGeom>
        </p:spPr>
      </p:pic>
    </p:spTree>
    <p:extLst>
      <p:ext uri="{BB962C8B-B14F-4D97-AF65-F5344CB8AC3E}">
        <p14:creationId xmlns:p14="http://schemas.microsoft.com/office/powerpoint/2010/main" val="85066188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37</TotalTime>
  <Words>2419</Words>
  <Application>Microsoft Office PowerPoint</Application>
  <PresentationFormat>Widescreen</PresentationFormat>
  <Paragraphs>303</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Arial</vt:lpstr>
      <vt:lpstr>Calibri</vt:lpstr>
      <vt:lpstr>Calibri Light</vt:lpstr>
      <vt:lpstr>Retrospect</vt:lpstr>
      <vt:lpstr>Design of Silicon Photonic Bragg Grating Devices  </vt:lpstr>
      <vt:lpstr>Outline</vt:lpstr>
      <vt:lpstr>Bragg Gratings: References</vt:lpstr>
      <vt:lpstr>Bragg Gratings: Transfer-Matrix Method</vt:lpstr>
      <vt:lpstr>Bragg Gratings: Transfer-Matrix Method</vt:lpstr>
      <vt:lpstr>Bragg Gratings: Transfer-Matrix Method</vt:lpstr>
      <vt:lpstr>Bragg Gratings: Transfer-Matrix Method</vt:lpstr>
      <vt:lpstr>Bragg Gratings: Coupled-mode Theory</vt:lpstr>
      <vt:lpstr>Bragg Gratings: Coupled-mode Theory</vt:lpstr>
      <vt:lpstr>Bragg Gratings: EME</vt:lpstr>
      <vt:lpstr>Bragg Gratings: EME</vt:lpstr>
      <vt:lpstr>Bragg Gratings: EME</vt:lpstr>
      <vt:lpstr>Bragg Gratings: EME</vt:lpstr>
      <vt:lpstr>Bragg Gratings: EME</vt:lpstr>
      <vt:lpstr>Bragg Gratings: EME</vt:lpstr>
      <vt:lpstr>Bragg Gratings: 2D/3D FDTD</vt:lpstr>
      <vt:lpstr>Bragg Gratings: 2D/3D FDTD</vt:lpstr>
      <vt:lpstr>Bragg Gratings: FDTD Bloch Boundary</vt:lpstr>
      <vt:lpstr>Bragg Gratings: FDTD Bloch Boundary</vt:lpstr>
      <vt:lpstr>Bragg Gratings: FDTD Bloch Boundary</vt:lpstr>
      <vt:lpstr>Bragg Gratings: FDTD Bloch Boundary</vt:lpstr>
      <vt:lpstr>Bragg Gratings: FDTD Bloch Boundary</vt:lpstr>
      <vt:lpstr>Bragg Gratings: FDTD Bloch Boundary</vt:lpstr>
      <vt:lpstr>Bragg Gratings: FDTD Bloch Boundary</vt:lpstr>
      <vt:lpstr>Bragg Gratings: FDTD Bloch Boundary</vt:lpstr>
      <vt:lpstr>Bragg Gratings: FDTD Bloch Boundary</vt:lpstr>
      <vt:lpstr>Contra-directional Couplers Overview</vt:lpstr>
      <vt:lpstr>Contra-directional Couplers Design</vt:lpstr>
      <vt:lpstr>Contra-directional Couplers Application</vt:lpstr>
      <vt:lpstr>Contra-directional Couplers: Stacking</vt:lpstr>
      <vt:lpstr>Contra-directional Couplers: Sub-wavelength</vt:lpstr>
      <vt:lpstr>Simulation flow</vt:lpstr>
      <vt:lpstr>Acknowledgement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Silicon Photonic Bragg Grating Devices</dc:title>
  <dc:creator>Mustafa Hammood</dc:creator>
  <cp:lastModifiedBy>Mustafa Hammood</cp:lastModifiedBy>
  <cp:revision>6</cp:revision>
  <dcterms:created xsi:type="dcterms:W3CDTF">2020-08-21T00:25:12Z</dcterms:created>
  <dcterms:modified xsi:type="dcterms:W3CDTF">2020-08-21T01:02:52Z</dcterms:modified>
</cp:coreProperties>
</file>